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31"/>
  </p:notesMasterIdLst>
  <p:handoutMasterIdLst>
    <p:handoutMasterId r:id="rId32"/>
  </p:handoutMasterIdLst>
  <p:sldIdLst>
    <p:sldId id="256" r:id="rId2"/>
    <p:sldId id="291" r:id="rId3"/>
    <p:sldId id="313" r:id="rId4"/>
    <p:sldId id="317" r:id="rId5"/>
    <p:sldId id="315" r:id="rId6"/>
    <p:sldId id="318" r:id="rId7"/>
    <p:sldId id="320" r:id="rId8"/>
    <p:sldId id="307" r:id="rId9"/>
    <p:sldId id="308" r:id="rId10"/>
    <p:sldId id="321" r:id="rId11"/>
    <p:sldId id="322" r:id="rId12"/>
    <p:sldId id="303" r:id="rId13"/>
    <p:sldId id="311" r:id="rId14"/>
    <p:sldId id="304" r:id="rId15"/>
    <p:sldId id="294" r:id="rId16"/>
    <p:sldId id="306" r:id="rId17"/>
    <p:sldId id="293" r:id="rId18"/>
    <p:sldId id="295" r:id="rId19"/>
    <p:sldId id="296" r:id="rId20"/>
    <p:sldId id="292" r:id="rId21"/>
    <p:sldId id="309" r:id="rId22"/>
    <p:sldId id="300" r:id="rId23"/>
    <p:sldId id="301" r:id="rId24"/>
    <p:sldId id="302" r:id="rId25"/>
    <p:sldId id="299" r:id="rId26"/>
    <p:sldId id="310" r:id="rId27"/>
    <p:sldId id="298" r:id="rId28"/>
    <p:sldId id="305" r:id="rId29"/>
    <p:sldId id="312" r:id="rId30"/>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a:srgbClr val="FCD8D4"/>
    <a:srgbClr val="FF3300"/>
    <a:srgbClr val="FF3399"/>
    <a:srgbClr val="4F81BD"/>
    <a:srgbClr val="D04F81"/>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435" autoAdjust="0"/>
    <p:restoredTop sz="87500" autoAdjust="0"/>
  </p:normalViewPr>
  <p:slideViewPr>
    <p:cSldViewPr>
      <p:cViewPr>
        <p:scale>
          <a:sx n="100" d="100"/>
          <a:sy n="100" d="100"/>
        </p:scale>
        <p:origin x="-1152" y="14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7" d="100"/>
          <a:sy n="67" d="100"/>
        </p:scale>
        <p:origin x="-2796" y="-12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149594259433167E-2"/>
          <c:y val="3.9605148040705439E-2"/>
          <c:w val="0.71961894098100121"/>
          <c:h val="0.8654339918036561"/>
        </c:manualLayout>
      </c:layout>
      <c:areaChart>
        <c:grouping val="stacked"/>
        <c:varyColors val="0"/>
        <c:ser>
          <c:idx val="0"/>
          <c:order val="0"/>
          <c:tx>
            <c:strRef>
              <c:f>Sheet1!$B$1</c:f>
              <c:strCache>
                <c:ptCount val="1"/>
                <c:pt idx="0">
                  <c:v>Current Workforce Minus Retirements</c:v>
                </c:pt>
              </c:strCache>
            </c:strRef>
          </c:tx>
          <c:cat>
            <c:numRef>
              <c:f>Sheet1!$A$2:$A$12</c:f>
              <c:numCache>
                <c:formatCode>General</c:formatCode>
                <c:ptCount val="11"/>
                <c:pt idx="0">
                  <c:v>2014</c:v>
                </c:pt>
                <c:pt idx="1">
                  <c:v>2015</c:v>
                </c:pt>
                <c:pt idx="2">
                  <c:v>2016</c:v>
                </c:pt>
                <c:pt idx="3">
                  <c:v>2017</c:v>
                </c:pt>
                <c:pt idx="4">
                  <c:v>2018</c:v>
                </c:pt>
                <c:pt idx="5">
                  <c:v>2019</c:v>
                </c:pt>
                <c:pt idx="6">
                  <c:v>2020</c:v>
                </c:pt>
                <c:pt idx="7">
                  <c:v>2021</c:v>
                </c:pt>
                <c:pt idx="8">
                  <c:v>2022</c:v>
                </c:pt>
                <c:pt idx="9">
                  <c:v>2023</c:v>
                </c:pt>
                <c:pt idx="10">
                  <c:v>2024</c:v>
                </c:pt>
              </c:numCache>
            </c:numRef>
          </c:cat>
          <c:val>
            <c:numRef>
              <c:f>Sheet1!$B$2:$B$12</c:f>
              <c:numCache>
                <c:formatCode>#,##0</c:formatCode>
                <c:ptCount val="11"/>
                <c:pt idx="0">
                  <c:v>62085.674500000001</c:v>
                </c:pt>
                <c:pt idx="1">
                  <c:v>60710.015116879789</c:v>
                </c:pt>
                <c:pt idx="2">
                  <c:v>59351.10045373092</c:v>
                </c:pt>
                <c:pt idx="3">
                  <c:v>57880.392385474915</c:v>
                </c:pt>
                <c:pt idx="4">
                  <c:v>56305.863071299078</c:v>
                </c:pt>
                <c:pt idx="5">
                  <c:v>54678.527162226688</c:v>
                </c:pt>
                <c:pt idx="6">
                  <c:v>52969.024653418579</c:v>
                </c:pt>
                <c:pt idx="7">
                  <c:v>51218.343274402701</c:v>
                </c:pt>
                <c:pt idx="8">
                  <c:v>49441.169000744885</c:v>
                </c:pt>
                <c:pt idx="9">
                  <c:v>47670.867827365437</c:v>
                </c:pt>
                <c:pt idx="10">
                  <c:v>45887.923494435679</c:v>
                </c:pt>
              </c:numCache>
            </c:numRef>
          </c:val>
        </c:ser>
        <c:dLbls>
          <c:showLegendKey val="0"/>
          <c:showVal val="0"/>
          <c:showCatName val="0"/>
          <c:showSerName val="0"/>
          <c:showPercent val="0"/>
          <c:showBubbleSize val="0"/>
        </c:dLbls>
        <c:axId val="26074112"/>
        <c:axId val="26108672"/>
      </c:areaChart>
      <c:catAx>
        <c:axId val="26074112"/>
        <c:scaling>
          <c:orientation val="minMax"/>
        </c:scaling>
        <c:delete val="0"/>
        <c:axPos val="b"/>
        <c:numFmt formatCode="General" sourceLinked="1"/>
        <c:majorTickMark val="out"/>
        <c:minorTickMark val="none"/>
        <c:tickLblPos val="nextTo"/>
        <c:crossAx val="26108672"/>
        <c:crosses val="autoZero"/>
        <c:auto val="1"/>
        <c:lblAlgn val="ctr"/>
        <c:lblOffset val="100"/>
        <c:noMultiLvlLbl val="0"/>
      </c:catAx>
      <c:valAx>
        <c:axId val="26108672"/>
        <c:scaling>
          <c:orientation val="minMax"/>
          <c:max val="80000"/>
          <c:min val="0"/>
        </c:scaling>
        <c:delete val="0"/>
        <c:axPos val="l"/>
        <c:majorGridlines>
          <c:spPr>
            <a:ln>
              <a:solidFill>
                <a:schemeClr val="bg1">
                  <a:lumMod val="85000"/>
                </a:schemeClr>
              </a:solidFill>
              <a:prstDash val="sysDot"/>
            </a:ln>
          </c:spPr>
        </c:majorGridlines>
        <c:minorGridlines/>
        <c:numFmt formatCode="#,##0" sourceLinked="0"/>
        <c:majorTickMark val="out"/>
        <c:minorTickMark val="none"/>
        <c:tickLblPos val="nextTo"/>
        <c:crossAx val="26074112"/>
        <c:crosses val="autoZero"/>
        <c:crossBetween val="between"/>
        <c:majorUnit val="10000"/>
        <c:minorUnit val="10000"/>
      </c:valAx>
    </c:plotArea>
    <c:legend>
      <c:legendPos val="r"/>
      <c:layout>
        <c:manualLayout>
          <c:xMode val="edge"/>
          <c:yMode val="edge"/>
          <c:x val="0.79863781935514944"/>
          <c:y val="0.27849300087489065"/>
          <c:w val="0.20136218064485056"/>
          <c:h val="0.31330441333722175"/>
        </c:manualLayout>
      </c:layout>
      <c:overlay val="0"/>
      <c:txPr>
        <a:bodyPr/>
        <a:lstStyle/>
        <a:p>
          <a:pPr>
            <a:defRPr sz="1200">
              <a:latin typeface="Arial" panose="020B0604020202020204" pitchFamily="34" charset="0"/>
              <a:cs typeface="Arial" panose="020B0604020202020204" pitchFamily="34" charset="0"/>
            </a:defRPr>
          </a:pPr>
          <a:endParaRPr lang="en-US"/>
        </a:p>
      </c:txPr>
    </c:legend>
    <c:plotVisOnly val="1"/>
    <c:dispBlanksAs val="zero"/>
    <c:showDLblsOverMax val="0"/>
  </c:chart>
  <c:txPr>
    <a:bodyPr/>
    <a:lstStyle/>
    <a:p>
      <a:pPr>
        <a:defRPr sz="1400">
          <a:latin typeface="Arial" panose="020B0604020202020204" pitchFamily="34" charset="0"/>
          <a:cs typeface="Arial" panose="020B0604020202020204"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&lt;35</c:v>
                </c:pt>
              </c:strCache>
            </c:strRef>
          </c:tx>
          <c:invertIfNegative val="0"/>
          <c:cat>
            <c:numRef>
              <c:f>Sheet1!$A$2:$A$8</c:f>
              <c:numCache>
                <c:formatCode>General</c:formatCode>
                <c:ptCount val="7"/>
                <c:pt idx="0">
                  <c:v>2008</c:v>
                </c:pt>
                <c:pt idx="1">
                  <c:v>2009</c:v>
                </c:pt>
                <c:pt idx="2">
                  <c:v>2010</c:v>
                </c:pt>
                <c:pt idx="3">
                  <c:v>2011</c:v>
                </c:pt>
                <c:pt idx="4">
                  <c:v>2012</c:v>
                </c:pt>
                <c:pt idx="5">
                  <c:v>2013</c:v>
                </c:pt>
                <c:pt idx="6">
                  <c:v>2014</c:v>
                </c:pt>
              </c:numCache>
            </c:numRef>
          </c:cat>
          <c:val>
            <c:numRef>
              <c:f>Sheet1!$B$2:$B$8</c:f>
              <c:numCache>
                <c:formatCode>0%</c:formatCode>
                <c:ptCount val="7"/>
                <c:pt idx="0">
                  <c:v>0.3238710118193619</c:v>
                </c:pt>
                <c:pt idx="1">
                  <c:v>0.32088231576286186</c:v>
                </c:pt>
                <c:pt idx="2">
                  <c:v>0.30877760744904337</c:v>
                </c:pt>
                <c:pt idx="3">
                  <c:v>0.29829894195358625</c:v>
                </c:pt>
                <c:pt idx="4">
                  <c:v>0.29669555000734321</c:v>
                </c:pt>
                <c:pt idx="5">
                  <c:v>0.30700893983129218</c:v>
                </c:pt>
                <c:pt idx="6">
                  <c:v>0.31425236891099567</c:v>
                </c:pt>
              </c:numCache>
            </c:numRef>
          </c:val>
        </c:ser>
        <c:ser>
          <c:idx val="1"/>
          <c:order val="1"/>
          <c:tx>
            <c:strRef>
              <c:f>Sheet1!$C$1</c:f>
              <c:strCache>
                <c:ptCount val="1"/>
                <c:pt idx="0">
                  <c:v>35-44</c:v>
                </c:pt>
              </c:strCache>
            </c:strRef>
          </c:tx>
          <c:invertIfNegative val="0"/>
          <c:cat>
            <c:numRef>
              <c:f>Sheet1!$A$2:$A$8</c:f>
              <c:numCache>
                <c:formatCode>General</c:formatCode>
                <c:ptCount val="7"/>
                <c:pt idx="0">
                  <c:v>2008</c:v>
                </c:pt>
                <c:pt idx="1">
                  <c:v>2009</c:v>
                </c:pt>
                <c:pt idx="2">
                  <c:v>2010</c:v>
                </c:pt>
                <c:pt idx="3">
                  <c:v>2011</c:v>
                </c:pt>
                <c:pt idx="4">
                  <c:v>2012</c:v>
                </c:pt>
                <c:pt idx="5">
                  <c:v>2013</c:v>
                </c:pt>
                <c:pt idx="6">
                  <c:v>2014</c:v>
                </c:pt>
              </c:numCache>
            </c:numRef>
          </c:cat>
          <c:val>
            <c:numRef>
              <c:f>Sheet1!$C$2:$C$8</c:f>
              <c:numCache>
                <c:formatCode>0%</c:formatCode>
                <c:ptCount val="7"/>
                <c:pt idx="0">
                  <c:v>0.22579763612762177</c:v>
                </c:pt>
                <c:pt idx="1">
                  <c:v>0.22149538617115408</c:v>
                </c:pt>
                <c:pt idx="2">
                  <c:v>0.22032021802078011</c:v>
                </c:pt>
                <c:pt idx="3">
                  <c:v>0.22420646518968843</c:v>
                </c:pt>
                <c:pt idx="4">
                  <c:v>0.22799236304890586</c:v>
                </c:pt>
                <c:pt idx="5">
                  <c:v>0.23173499985987725</c:v>
                </c:pt>
                <c:pt idx="6">
                  <c:v>0.23839164142607053</c:v>
                </c:pt>
              </c:numCache>
            </c:numRef>
          </c:val>
        </c:ser>
        <c:ser>
          <c:idx val="2"/>
          <c:order val="2"/>
          <c:tx>
            <c:strRef>
              <c:f>Sheet1!$D$1</c:f>
              <c:strCache>
                <c:ptCount val="1"/>
                <c:pt idx="0">
                  <c:v>45-54</c:v>
                </c:pt>
              </c:strCache>
            </c:strRef>
          </c:tx>
          <c:invertIfNegative val="0"/>
          <c:cat>
            <c:numRef>
              <c:f>Sheet1!$A$2:$A$8</c:f>
              <c:numCache>
                <c:formatCode>General</c:formatCode>
                <c:ptCount val="7"/>
                <c:pt idx="0">
                  <c:v>2008</c:v>
                </c:pt>
                <c:pt idx="1">
                  <c:v>2009</c:v>
                </c:pt>
                <c:pt idx="2">
                  <c:v>2010</c:v>
                </c:pt>
                <c:pt idx="3">
                  <c:v>2011</c:v>
                </c:pt>
                <c:pt idx="4">
                  <c:v>2012</c:v>
                </c:pt>
                <c:pt idx="5">
                  <c:v>2013</c:v>
                </c:pt>
                <c:pt idx="6">
                  <c:v>2014</c:v>
                </c:pt>
              </c:numCache>
            </c:numRef>
          </c:cat>
          <c:val>
            <c:numRef>
              <c:f>Sheet1!$D$2:$D$8</c:f>
              <c:numCache>
                <c:formatCode>0%</c:formatCode>
                <c:ptCount val="7"/>
                <c:pt idx="0">
                  <c:v>0.28325476532076244</c:v>
                </c:pt>
                <c:pt idx="1">
                  <c:v>0.26984578435090378</c:v>
                </c:pt>
                <c:pt idx="2">
                  <c:v>0.26278884914551753</c:v>
                </c:pt>
                <c:pt idx="3">
                  <c:v>0.25495411235166893</c:v>
                </c:pt>
                <c:pt idx="4">
                  <c:v>0.24065207813188427</c:v>
                </c:pt>
                <c:pt idx="5">
                  <c:v>0.22458873973600874</c:v>
                </c:pt>
                <c:pt idx="6">
                  <c:v>0.21063161697279573</c:v>
                </c:pt>
              </c:numCache>
            </c:numRef>
          </c:val>
        </c:ser>
        <c:ser>
          <c:idx val="3"/>
          <c:order val="3"/>
          <c:tx>
            <c:strRef>
              <c:f>Sheet1!$E$1</c:f>
              <c:strCache>
                <c:ptCount val="1"/>
                <c:pt idx="0">
                  <c:v>55-64</c:v>
                </c:pt>
              </c:strCache>
            </c:strRef>
          </c:tx>
          <c:invertIfNegative val="0"/>
          <c:dLbls>
            <c:dLbl>
              <c:idx val="0"/>
              <c:layout>
                <c:manualLayout>
                  <c:x val="1.4981273408239701E-2"/>
                  <c:y val="1.376110669652532E-2"/>
                </c:manualLayout>
              </c:layout>
              <c:showLegendKey val="0"/>
              <c:showVal val="1"/>
              <c:showCatName val="0"/>
              <c:showSerName val="0"/>
              <c:showPercent val="0"/>
              <c:showBubbleSize val="0"/>
            </c:dLbl>
            <c:dLbl>
              <c:idx val="1"/>
              <c:layout>
                <c:manualLayout>
                  <c:x val="1.6853932584269662E-2"/>
                  <c:y val="2.2935418623130824E-2"/>
                </c:manualLayout>
              </c:layout>
              <c:showLegendKey val="0"/>
              <c:showVal val="1"/>
              <c:showCatName val="0"/>
              <c:showSerName val="0"/>
              <c:showPercent val="0"/>
              <c:showBubbleSize val="0"/>
            </c:dLbl>
            <c:dLbl>
              <c:idx val="2"/>
              <c:layout>
                <c:manualLayout>
                  <c:x val="1.3108614232209739E-2"/>
                  <c:y val="9.1743119266055467E-3"/>
                </c:manualLayout>
              </c:layout>
              <c:showLegendKey val="0"/>
              <c:showVal val="1"/>
              <c:showCatName val="0"/>
              <c:showSerName val="0"/>
              <c:showPercent val="0"/>
              <c:showBubbleSize val="0"/>
            </c:dLbl>
            <c:dLbl>
              <c:idx val="3"/>
              <c:layout>
                <c:manualLayout>
                  <c:x val="1.6853785130791235E-2"/>
                  <c:y val="1.8347901466445136E-2"/>
                </c:manualLayout>
              </c:layout>
              <c:showLegendKey val="0"/>
              <c:showVal val="1"/>
              <c:showCatName val="0"/>
              <c:showSerName val="0"/>
              <c:showPercent val="0"/>
              <c:showBubbleSize val="0"/>
            </c:dLbl>
            <c:dLbl>
              <c:idx val="4"/>
              <c:layout>
                <c:manualLayout>
                  <c:x val="1.4981273408239701E-2"/>
                  <c:y val="1.3761467889908258E-2"/>
                </c:manualLayout>
              </c:layout>
              <c:showLegendKey val="0"/>
              <c:showVal val="1"/>
              <c:showCatName val="0"/>
              <c:showSerName val="0"/>
              <c:showPercent val="0"/>
              <c:showBubbleSize val="0"/>
            </c:dLbl>
            <c:dLbl>
              <c:idx val="5"/>
              <c:layout>
                <c:manualLayout>
                  <c:x val="2.0599250936329586E-2"/>
                  <c:y val="1.3761467889908258E-2"/>
                </c:manualLayout>
              </c:layout>
              <c:showLegendKey val="0"/>
              <c:showVal val="1"/>
              <c:showCatName val="0"/>
              <c:showSerName val="0"/>
              <c:showPercent val="0"/>
              <c:showBubbleSize val="0"/>
            </c:dLbl>
            <c:dLbl>
              <c:idx val="6"/>
              <c:layout>
                <c:manualLayout>
                  <c:x val="7.4906367041198503E-3"/>
                  <c:y val="1.3761467889908258E-2"/>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numRef>
              <c:f>Sheet1!$A$2:$A$8</c:f>
              <c:numCache>
                <c:formatCode>General</c:formatCode>
                <c:ptCount val="7"/>
                <c:pt idx="0">
                  <c:v>2008</c:v>
                </c:pt>
                <c:pt idx="1">
                  <c:v>2009</c:v>
                </c:pt>
                <c:pt idx="2">
                  <c:v>2010</c:v>
                </c:pt>
                <c:pt idx="3">
                  <c:v>2011</c:v>
                </c:pt>
                <c:pt idx="4">
                  <c:v>2012</c:v>
                </c:pt>
                <c:pt idx="5">
                  <c:v>2013</c:v>
                </c:pt>
                <c:pt idx="6">
                  <c:v>2014</c:v>
                </c:pt>
              </c:numCache>
            </c:numRef>
          </c:cat>
          <c:val>
            <c:numRef>
              <c:f>Sheet1!$E$2:$E$8</c:f>
              <c:numCache>
                <c:formatCode>0%</c:formatCode>
                <c:ptCount val="7"/>
                <c:pt idx="0">
                  <c:v>0.15300266448042632</c:v>
                </c:pt>
                <c:pt idx="1">
                  <c:v>0.17045885475919606</c:v>
                </c:pt>
                <c:pt idx="2">
                  <c:v>0.18761710100493953</c:v>
                </c:pt>
                <c:pt idx="3">
                  <c:v>0.20061962939147718</c:v>
                </c:pt>
                <c:pt idx="4">
                  <c:v>0.20892935820237921</c:v>
                </c:pt>
                <c:pt idx="5">
                  <c:v>0.20990387579519659</c:v>
                </c:pt>
                <c:pt idx="6">
                  <c:v>0.2102703754133437</c:v>
                </c:pt>
              </c:numCache>
            </c:numRef>
          </c:val>
        </c:ser>
        <c:ser>
          <c:idx val="4"/>
          <c:order val="4"/>
          <c:tx>
            <c:strRef>
              <c:f>Sheet1!$F$1</c:f>
              <c:strCache>
                <c:ptCount val="1"/>
                <c:pt idx="0">
                  <c:v>65+</c:v>
                </c:pt>
              </c:strCache>
            </c:strRef>
          </c:tx>
          <c:invertIfNegative val="0"/>
          <c:dLbls>
            <c:dLbl>
              <c:idx val="0"/>
              <c:layout>
                <c:manualLayout>
                  <c:x val="1.4981273408239701E-2"/>
                  <c:y val="9.1743119266055051E-3"/>
                </c:manualLayout>
              </c:layout>
              <c:showLegendKey val="0"/>
              <c:showVal val="1"/>
              <c:showCatName val="0"/>
              <c:showSerName val="0"/>
              <c:showPercent val="0"/>
              <c:showBubbleSize val="0"/>
            </c:dLbl>
            <c:dLbl>
              <c:idx val="1"/>
              <c:layout>
                <c:manualLayout>
                  <c:x val="1.1235955056179775E-2"/>
                  <c:y val="1.3761467889908258E-2"/>
                </c:manualLayout>
              </c:layout>
              <c:showLegendKey val="0"/>
              <c:showVal val="1"/>
              <c:showCatName val="0"/>
              <c:showSerName val="0"/>
              <c:showPercent val="0"/>
              <c:showBubbleSize val="0"/>
            </c:dLbl>
            <c:dLbl>
              <c:idx val="2"/>
              <c:layout>
                <c:manualLayout>
                  <c:x val="9.3632958801498131E-3"/>
                  <c:y val="1.8347901466445136E-2"/>
                </c:manualLayout>
              </c:layout>
              <c:showLegendKey val="0"/>
              <c:showVal val="1"/>
              <c:showCatName val="0"/>
              <c:showSerName val="0"/>
              <c:showPercent val="0"/>
              <c:showBubbleSize val="0"/>
            </c:dLbl>
            <c:dLbl>
              <c:idx val="3"/>
              <c:layout>
                <c:manualLayout>
                  <c:x val="5.617977528089956E-3"/>
                  <c:y val="1.8348262659828071E-2"/>
                </c:manualLayout>
              </c:layout>
              <c:showLegendKey val="0"/>
              <c:showVal val="1"/>
              <c:showCatName val="0"/>
              <c:showSerName val="0"/>
              <c:showPercent val="0"/>
              <c:showBubbleSize val="0"/>
            </c:dLbl>
            <c:dLbl>
              <c:idx val="4"/>
              <c:layout>
                <c:manualLayout>
                  <c:x val="1.1235955056179775E-2"/>
                  <c:y val="4.5871559633027525E-3"/>
                </c:manualLayout>
              </c:layout>
              <c:showLegendKey val="0"/>
              <c:showVal val="1"/>
              <c:showCatName val="0"/>
              <c:showSerName val="0"/>
              <c:showPercent val="0"/>
              <c:showBubbleSize val="0"/>
            </c:dLbl>
            <c:dLbl>
              <c:idx val="5"/>
              <c:layout>
                <c:manualLayout>
                  <c:x val="1.1235955056179775E-2"/>
                  <c:y val="0"/>
                </c:manualLayout>
              </c:layout>
              <c:showLegendKey val="0"/>
              <c:showVal val="1"/>
              <c:showCatName val="0"/>
              <c:showSerName val="0"/>
              <c:showPercent val="0"/>
              <c:showBubbleSize val="0"/>
            </c:dLbl>
            <c:dLbl>
              <c:idx val="6"/>
              <c:layout>
                <c:manualLayout>
                  <c:x val="9.3632958801498131E-3"/>
                  <c:y val="0"/>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numRef>
              <c:f>Sheet1!$A$2:$A$8</c:f>
              <c:numCache>
                <c:formatCode>General</c:formatCode>
                <c:ptCount val="7"/>
                <c:pt idx="0">
                  <c:v>2008</c:v>
                </c:pt>
                <c:pt idx="1">
                  <c:v>2009</c:v>
                </c:pt>
                <c:pt idx="2">
                  <c:v>2010</c:v>
                </c:pt>
                <c:pt idx="3">
                  <c:v>2011</c:v>
                </c:pt>
                <c:pt idx="4">
                  <c:v>2012</c:v>
                </c:pt>
                <c:pt idx="5">
                  <c:v>2013</c:v>
                </c:pt>
                <c:pt idx="6">
                  <c:v>2014</c:v>
                </c:pt>
              </c:numCache>
            </c:numRef>
          </c:cat>
          <c:val>
            <c:numRef>
              <c:f>Sheet1!$F$2:$F$8</c:f>
              <c:numCache>
                <c:formatCode>0%</c:formatCode>
                <c:ptCount val="7"/>
                <c:pt idx="0">
                  <c:v>1.407392225182756E-2</c:v>
                </c:pt>
                <c:pt idx="1">
                  <c:v>1.7317658955884212E-2</c:v>
                </c:pt>
                <c:pt idx="2">
                  <c:v>2.0496224379719527E-2</c:v>
                </c:pt>
                <c:pt idx="3">
                  <c:v>2.1920851113579238E-2</c:v>
                </c:pt>
                <c:pt idx="4">
                  <c:v>2.5730650609487444E-2</c:v>
                </c:pt>
                <c:pt idx="5">
                  <c:v>2.6763444777625201E-2</c:v>
                </c:pt>
                <c:pt idx="6">
                  <c:v>2.6453997276794396E-2</c:v>
                </c:pt>
              </c:numCache>
            </c:numRef>
          </c:val>
        </c:ser>
        <c:dLbls>
          <c:showLegendKey val="0"/>
          <c:showVal val="0"/>
          <c:showCatName val="0"/>
          <c:showSerName val="0"/>
          <c:showPercent val="0"/>
          <c:showBubbleSize val="0"/>
        </c:dLbls>
        <c:gapWidth val="150"/>
        <c:axId val="30088576"/>
        <c:axId val="30102656"/>
      </c:barChart>
      <c:catAx>
        <c:axId val="30088576"/>
        <c:scaling>
          <c:orientation val="minMax"/>
        </c:scaling>
        <c:delete val="0"/>
        <c:axPos val="b"/>
        <c:numFmt formatCode="General" sourceLinked="1"/>
        <c:majorTickMark val="out"/>
        <c:minorTickMark val="none"/>
        <c:tickLblPos val="nextTo"/>
        <c:crossAx val="30102656"/>
        <c:crosses val="autoZero"/>
        <c:auto val="1"/>
        <c:lblAlgn val="ctr"/>
        <c:lblOffset val="0"/>
        <c:noMultiLvlLbl val="0"/>
      </c:catAx>
      <c:valAx>
        <c:axId val="30102656"/>
        <c:scaling>
          <c:orientation val="minMax"/>
        </c:scaling>
        <c:delete val="0"/>
        <c:axPos val="l"/>
        <c:majorGridlines>
          <c:spPr>
            <a:ln>
              <a:solidFill>
                <a:schemeClr val="bg1">
                  <a:lumMod val="75000"/>
                </a:schemeClr>
              </a:solidFill>
              <a:prstDash val="sysDot"/>
            </a:ln>
          </c:spPr>
        </c:majorGridlines>
        <c:numFmt formatCode="0%" sourceLinked="1"/>
        <c:majorTickMark val="out"/>
        <c:minorTickMark val="none"/>
        <c:tickLblPos val="nextTo"/>
        <c:crossAx val="30088576"/>
        <c:crosses val="autoZero"/>
        <c:crossBetween val="between"/>
      </c:valAx>
    </c:plotArea>
    <c:legend>
      <c:legendPos val="b"/>
      <c:layout>
        <c:manualLayout>
          <c:xMode val="edge"/>
          <c:yMode val="edge"/>
          <c:x val="0.23039134153174673"/>
          <c:y val="0.83332731344361777"/>
          <c:w val="0.55794390869680621"/>
          <c:h val="0.11621397096005201"/>
        </c:manualLayout>
      </c:layout>
      <c:overlay val="0"/>
    </c:legend>
    <c:plotVisOnly val="1"/>
    <c:dispBlanksAs val="gap"/>
    <c:showDLblsOverMax val="0"/>
  </c:chart>
  <c:txPr>
    <a:bodyPr/>
    <a:lstStyle/>
    <a:p>
      <a:pPr>
        <a:defRPr sz="1200">
          <a:latin typeface="Arial" panose="020B0604020202020204" pitchFamily="34" charset="0"/>
          <a:cs typeface="Arial" panose="020B0604020202020204" pitchFamily="34"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Column1</c:v>
                </c:pt>
              </c:strCache>
            </c:strRef>
          </c:tx>
          <c:marker>
            <c:symbol val="none"/>
          </c:marker>
          <c:cat>
            <c:numRef>
              <c:f>Sheet1!$A$2:$A$7</c:f>
              <c:numCache>
                <c:formatCode>General</c:formatCode>
                <c:ptCount val="6"/>
                <c:pt idx="0">
                  <c:v>2008</c:v>
                </c:pt>
                <c:pt idx="1">
                  <c:v>2009</c:v>
                </c:pt>
                <c:pt idx="2">
                  <c:v>2010</c:v>
                </c:pt>
                <c:pt idx="3">
                  <c:v>2011</c:v>
                </c:pt>
                <c:pt idx="4">
                  <c:v>2012</c:v>
                </c:pt>
                <c:pt idx="5">
                  <c:v>2013</c:v>
                </c:pt>
              </c:numCache>
            </c:numRef>
          </c:cat>
          <c:val>
            <c:numRef>
              <c:f>Sheet1!$B$2:$B$7</c:f>
              <c:numCache>
                <c:formatCode>0.0%</c:formatCode>
                <c:ptCount val="6"/>
                <c:pt idx="0">
                  <c:v>0.15081201441450864</c:v>
                </c:pt>
                <c:pt idx="1">
                  <c:v>0.13786484309390371</c:v>
                </c:pt>
                <c:pt idx="2">
                  <c:v>0.19536196252145982</c:v>
                </c:pt>
                <c:pt idx="3">
                  <c:v>0.16006643779089172</c:v>
                </c:pt>
                <c:pt idx="4">
                  <c:v>0.16098284168485888</c:v>
                </c:pt>
                <c:pt idx="5">
                  <c:v>0.20974622400348367</c:v>
                </c:pt>
              </c:numCache>
            </c:numRef>
          </c:val>
          <c:smooth val="0"/>
        </c:ser>
        <c:dLbls>
          <c:showLegendKey val="0"/>
          <c:showVal val="0"/>
          <c:showCatName val="0"/>
          <c:showSerName val="0"/>
          <c:showPercent val="0"/>
          <c:showBubbleSize val="0"/>
        </c:dLbls>
        <c:marker val="1"/>
        <c:smooth val="0"/>
        <c:axId val="30155904"/>
        <c:axId val="30157440"/>
      </c:lineChart>
      <c:catAx>
        <c:axId val="30155904"/>
        <c:scaling>
          <c:orientation val="minMax"/>
        </c:scaling>
        <c:delete val="0"/>
        <c:axPos val="b"/>
        <c:numFmt formatCode="General" sourceLinked="1"/>
        <c:majorTickMark val="out"/>
        <c:minorTickMark val="none"/>
        <c:tickLblPos val="nextTo"/>
        <c:txPr>
          <a:bodyPr/>
          <a:lstStyle/>
          <a:p>
            <a:pPr>
              <a:defRPr sz="1200" b="0"/>
            </a:pPr>
            <a:endParaRPr lang="en-US"/>
          </a:p>
        </c:txPr>
        <c:crossAx val="30157440"/>
        <c:crosses val="autoZero"/>
        <c:auto val="1"/>
        <c:lblAlgn val="ctr"/>
        <c:lblOffset val="100"/>
        <c:noMultiLvlLbl val="0"/>
      </c:catAx>
      <c:valAx>
        <c:axId val="30157440"/>
        <c:scaling>
          <c:orientation val="minMax"/>
          <c:max val="0.25"/>
          <c:min val="0.1"/>
        </c:scaling>
        <c:delete val="0"/>
        <c:axPos val="l"/>
        <c:majorGridlines>
          <c:spPr>
            <a:ln>
              <a:solidFill>
                <a:schemeClr val="bg1">
                  <a:lumMod val="75000"/>
                </a:schemeClr>
              </a:solidFill>
              <a:prstDash val="sysDot"/>
            </a:ln>
          </c:spPr>
        </c:majorGridlines>
        <c:minorGridlines/>
        <c:numFmt formatCode="0%" sourceLinked="0"/>
        <c:majorTickMark val="out"/>
        <c:minorTickMark val="none"/>
        <c:tickLblPos val="nextTo"/>
        <c:txPr>
          <a:bodyPr/>
          <a:lstStyle/>
          <a:p>
            <a:pPr>
              <a:defRPr sz="1200" b="0"/>
            </a:pPr>
            <a:endParaRPr lang="en-US"/>
          </a:p>
        </c:txPr>
        <c:crossAx val="30155904"/>
        <c:crosses val="autoZero"/>
        <c:crossBetween val="between"/>
        <c:minorUnit val="5.000000000000001E-2"/>
      </c:valAx>
    </c:plotArea>
    <c:plotVisOnly val="1"/>
    <c:dispBlanksAs val="gap"/>
    <c:showDLblsOverMax val="0"/>
  </c:chart>
  <c:txPr>
    <a:bodyPr/>
    <a:lstStyle/>
    <a:p>
      <a:pPr>
        <a:defRPr sz="1100" b="1">
          <a:latin typeface="Arial" panose="020B0604020202020204" pitchFamily="34" charset="0"/>
          <a:cs typeface="Arial" panose="020B0604020202020204" pitchFamily="34" charset="0"/>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3822677505117682E-2"/>
          <c:y val="0.18579427571553556"/>
          <c:w val="0.8924448521604702"/>
          <c:h val="0.62841144856892883"/>
        </c:manualLayout>
      </c:layout>
      <c:lineChart>
        <c:grouping val="standard"/>
        <c:varyColors val="0"/>
        <c:ser>
          <c:idx val="0"/>
          <c:order val="0"/>
          <c:tx>
            <c:strRef>
              <c:f>Sheet1!$B$1</c:f>
              <c:strCache>
                <c:ptCount val="1"/>
                <c:pt idx="0">
                  <c:v>PCP Grads</c:v>
                </c:pt>
              </c:strCache>
            </c:strRef>
          </c:tx>
          <c:marker>
            <c:symbol val="none"/>
          </c:marker>
          <c:cat>
            <c:numRef>
              <c:f>Sheet1!$A$2:$A$10</c:f>
              <c:numCache>
                <c:formatCode>General</c:formatCode>
                <c:ptCount val="9"/>
                <c:pt idx="0">
                  <c:v>2006</c:v>
                </c:pt>
                <c:pt idx="1">
                  <c:v>2007</c:v>
                </c:pt>
                <c:pt idx="2">
                  <c:v>2008</c:v>
                </c:pt>
                <c:pt idx="3">
                  <c:v>2009</c:v>
                </c:pt>
                <c:pt idx="4">
                  <c:v>2010</c:v>
                </c:pt>
                <c:pt idx="5">
                  <c:v>2011</c:v>
                </c:pt>
                <c:pt idx="6">
                  <c:v>2012</c:v>
                </c:pt>
                <c:pt idx="7">
                  <c:v>2013</c:v>
                </c:pt>
                <c:pt idx="8">
                  <c:v>2014</c:v>
                </c:pt>
              </c:numCache>
            </c:numRef>
          </c:cat>
          <c:val>
            <c:numRef>
              <c:f>Sheet1!$B$2:$B$10</c:f>
              <c:numCache>
                <c:formatCode>General</c:formatCode>
                <c:ptCount val="9"/>
                <c:pt idx="0">
                  <c:v>221</c:v>
                </c:pt>
                <c:pt idx="1">
                  <c:v>218</c:v>
                </c:pt>
                <c:pt idx="2">
                  <c:v>223</c:v>
                </c:pt>
                <c:pt idx="3">
                  <c:v>215</c:v>
                </c:pt>
                <c:pt idx="4">
                  <c:v>217</c:v>
                </c:pt>
                <c:pt idx="5">
                  <c:v>227</c:v>
                </c:pt>
                <c:pt idx="6">
                  <c:v>221</c:v>
                </c:pt>
                <c:pt idx="7">
                  <c:v>232</c:v>
                </c:pt>
                <c:pt idx="8">
                  <c:v>225</c:v>
                </c:pt>
              </c:numCache>
            </c:numRef>
          </c:val>
          <c:smooth val="0"/>
        </c:ser>
        <c:dLbls>
          <c:showLegendKey val="0"/>
          <c:showVal val="0"/>
          <c:showCatName val="0"/>
          <c:showSerName val="0"/>
          <c:showPercent val="0"/>
          <c:showBubbleSize val="0"/>
        </c:dLbls>
        <c:marker val="1"/>
        <c:smooth val="0"/>
        <c:axId val="30955776"/>
        <c:axId val="30961664"/>
      </c:lineChart>
      <c:catAx>
        <c:axId val="30955776"/>
        <c:scaling>
          <c:orientation val="minMax"/>
        </c:scaling>
        <c:delete val="0"/>
        <c:axPos val="b"/>
        <c:numFmt formatCode="General" sourceLinked="1"/>
        <c:majorTickMark val="out"/>
        <c:minorTickMark val="none"/>
        <c:tickLblPos val="none"/>
        <c:crossAx val="30961664"/>
        <c:crosses val="autoZero"/>
        <c:auto val="1"/>
        <c:lblAlgn val="ctr"/>
        <c:lblOffset val="100"/>
        <c:noMultiLvlLbl val="0"/>
      </c:catAx>
      <c:valAx>
        <c:axId val="30961664"/>
        <c:scaling>
          <c:orientation val="minMax"/>
          <c:max val="240"/>
          <c:min val="210"/>
        </c:scaling>
        <c:delete val="0"/>
        <c:axPos val="l"/>
        <c:majorGridlines>
          <c:spPr>
            <a:ln>
              <a:solidFill>
                <a:schemeClr val="bg1">
                  <a:lumMod val="85000"/>
                </a:schemeClr>
              </a:solidFill>
              <a:prstDash val="sysDot"/>
            </a:ln>
          </c:spPr>
        </c:majorGridlines>
        <c:numFmt formatCode="#,##0" sourceLinked="0"/>
        <c:majorTickMark val="out"/>
        <c:minorTickMark val="none"/>
        <c:tickLblPos val="nextTo"/>
        <c:crossAx val="30955776"/>
        <c:crosses val="autoZero"/>
        <c:crossBetween val="between"/>
        <c:majorUnit val="10"/>
      </c:valAx>
    </c:plotArea>
    <c:plotVisOnly val="1"/>
    <c:dispBlanksAs val="gap"/>
    <c:showDLblsOverMax val="0"/>
  </c:chart>
  <c:txPr>
    <a:bodyPr/>
    <a:lstStyle/>
    <a:p>
      <a:pPr>
        <a:defRPr sz="1200">
          <a:latin typeface="Arial" panose="020B0604020202020204" pitchFamily="34" charset="0"/>
          <a:cs typeface="Arial" panose="020B0604020202020204" pitchFamily="34" charset="0"/>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Column1</c:v>
                </c:pt>
              </c:strCache>
            </c:strRef>
          </c:tx>
          <c:marker>
            <c:symbol val="none"/>
          </c:marker>
          <c:cat>
            <c:numRef>
              <c:f>Sheet1!$A$2:$A$7</c:f>
              <c:numCache>
                <c:formatCode>General</c:formatCode>
                <c:ptCount val="6"/>
                <c:pt idx="0">
                  <c:v>2008</c:v>
                </c:pt>
                <c:pt idx="1">
                  <c:v>2009</c:v>
                </c:pt>
                <c:pt idx="2">
                  <c:v>2010</c:v>
                </c:pt>
                <c:pt idx="3">
                  <c:v>2011</c:v>
                </c:pt>
                <c:pt idx="4">
                  <c:v>2012</c:v>
                </c:pt>
                <c:pt idx="5">
                  <c:v>2013</c:v>
                </c:pt>
              </c:numCache>
            </c:numRef>
          </c:cat>
          <c:val>
            <c:numRef>
              <c:f>Sheet1!$B$2:$B$7</c:f>
              <c:numCache>
                <c:formatCode>0.0%</c:formatCode>
                <c:ptCount val="6"/>
                <c:pt idx="0">
                  <c:v>7.0731018910527799E-2</c:v>
                </c:pt>
                <c:pt idx="1">
                  <c:v>6.5506184150251945E-2</c:v>
                </c:pt>
                <c:pt idx="2">
                  <c:v>0.1216905114290413</c:v>
                </c:pt>
                <c:pt idx="3">
                  <c:v>0.18986426109527257</c:v>
                </c:pt>
                <c:pt idx="4">
                  <c:v>0.10174044028239052</c:v>
                </c:pt>
                <c:pt idx="5">
                  <c:v>0.12493582064008214</c:v>
                </c:pt>
              </c:numCache>
            </c:numRef>
          </c:val>
          <c:smooth val="0"/>
        </c:ser>
        <c:dLbls>
          <c:showLegendKey val="0"/>
          <c:showVal val="0"/>
          <c:showCatName val="0"/>
          <c:showSerName val="0"/>
          <c:showPercent val="0"/>
          <c:showBubbleSize val="0"/>
        </c:dLbls>
        <c:marker val="1"/>
        <c:smooth val="0"/>
        <c:axId val="30895104"/>
        <c:axId val="30913280"/>
      </c:lineChart>
      <c:catAx>
        <c:axId val="30895104"/>
        <c:scaling>
          <c:orientation val="minMax"/>
        </c:scaling>
        <c:delete val="0"/>
        <c:axPos val="b"/>
        <c:numFmt formatCode="General" sourceLinked="1"/>
        <c:majorTickMark val="out"/>
        <c:minorTickMark val="none"/>
        <c:tickLblPos val="nextTo"/>
        <c:crossAx val="30913280"/>
        <c:crosses val="autoZero"/>
        <c:auto val="1"/>
        <c:lblAlgn val="ctr"/>
        <c:lblOffset val="100"/>
        <c:noMultiLvlLbl val="0"/>
      </c:catAx>
      <c:valAx>
        <c:axId val="30913280"/>
        <c:scaling>
          <c:orientation val="minMax"/>
          <c:max val="0.2"/>
          <c:min val="5.000000000000001E-2"/>
        </c:scaling>
        <c:delete val="0"/>
        <c:axPos val="l"/>
        <c:majorGridlines>
          <c:spPr>
            <a:ln>
              <a:solidFill>
                <a:schemeClr val="bg1">
                  <a:lumMod val="75000"/>
                </a:schemeClr>
              </a:solidFill>
              <a:prstDash val="sysDot"/>
            </a:ln>
          </c:spPr>
        </c:majorGridlines>
        <c:minorGridlines/>
        <c:numFmt formatCode="0%" sourceLinked="0"/>
        <c:majorTickMark val="out"/>
        <c:minorTickMark val="none"/>
        <c:tickLblPos val="nextTo"/>
        <c:crossAx val="30895104"/>
        <c:crosses val="autoZero"/>
        <c:crossBetween val="between"/>
        <c:minorUnit val="5.000000000000001E-2"/>
      </c:valAx>
    </c:plotArea>
    <c:plotVisOnly val="1"/>
    <c:dispBlanksAs val="gap"/>
    <c:showDLblsOverMax val="0"/>
  </c:chart>
  <c:txPr>
    <a:bodyPr/>
    <a:lstStyle/>
    <a:p>
      <a:pPr>
        <a:defRPr sz="1200" b="0">
          <a:latin typeface="Arial" panose="020B0604020202020204" pitchFamily="34" charset="0"/>
          <a:cs typeface="Arial" panose="020B0604020202020204" pitchFamily="34"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&lt;35</c:v>
                </c:pt>
              </c:strCache>
            </c:strRef>
          </c:tx>
          <c:invertIfNegative val="0"/>
          <c:cat>
            <c:numRef>
              <c:f>Sheet1!$A$2:$A$8</c:f>
              <c:numCache>
                <c:formatCode>General</c:formatCode>
                <c:ptCount val="7"/>
                <c:pt idx="0">
                  <c:v>2008</c:v>
                </c:pt>
                <c:pt idx="1">
                  <c:v>2009</c:v>
                </c:pt>
                <c:pt idx="2">
                  <c:v>2010</c:v>
                </c:pt>
                <c:pt idx="3">
                  <c:v>2011</c:v>
                </c:pt>
                <c:pt idx="4">
                  <c:v>2012</c:v>
                </c:pt>
                <c:pt idx="5">
                  <c:v>2013</c:v>
                </c:pt>
                <c:pt idx="6">
                  <c:v>2014</c:v>
                </c:pt>
              </c:numCache>
            </c:numRef>
          </c:cat>
          <c:val>
            <c:numRef>
              <c:f>Sheet1!$B$2:$B$8</c:f>
              <c:numCache>
                <c:formatCode>0%</c:formatCode>
                <c:ptCount val="7"/>
                <c:pt idx="0">
                  <c:v>0.16505263157894737</c:v>
                </c:pt>
                <c:pt idx="1">
                  <c:v>0.14939341421143848</c:v>
                </c:pt>
                <c:pt idx="2">
                  <c:v>0.12643678160919541</c:v>
                </c:pt>
                <c:pt idx="3">
                  <c:v>0.13231098430813124</c:v>
                </c:pt>
                <c:pt idx="4">
                  <c:v>0.14446529080675422</c:v>
                </c:pt>
                <c:pt idx="5">
                  <c:v>0.1326565143824027</c:v>
                </c:pt>
                <c:pt idx="6">
                  <c:v>0.14242526032919045</c:v>
                </c:pt>
              </c:numCache>
            </c:numRef>
          </c:val>
        </c:ser>
        <c:ser>
          <c:idx val="1"/>
          <c:order val="1"/>
          <c:tx>
            <c:strRef>
              <c:f>Sheet1!$C$1</c:f>
              <c:strCache>
                <c:ptCount val="1"/>
                <c:pt idx="0">
                  <c:v>35-44</c:v>
                </c:pt>
              </c:strCache>
            </c:strRef>
          </c:tx>
          <c:invertIfNegative val="0"/>
          <c:cat>
            <c:numRef>
              <c:f>Sheet1!$A$2:$A$8</c:f>
              <c:numCache>
                <c:formatCode>General</c:formatCode>
                <c:ptCount val="7"/>
                <c:pt idx="0">
                  <c:v>2008</c:v>
                </c:pt>
                <c:pt idx="1">
                  <c:v>2009</c:v>
                </c:pt>
                <c:pt idx="2">
                  <c:v>2010</c:v>
                </c:pt>
                <c:pt idx="3">
                  <c:v>2011</c:v>
                </c:pt>
                <c:pt idx="4">
                  <c:v>2012</c:v>
                </c:pt>
                <c:pt idx="5">
                  <c:v>2013</c:v>
                </c:pt>
                <c:pt idx="6">
                  <c:v>2014</c:v>
                </c:pt>
              </c:numCache>
            </c:numRef>
          </c:cat>
          <c:val>
            <c:numRef>
              <c:f>Sheet1!$C$2:$C$8</c:f>
              <c:numCache>
                <c:formatCode>0%</c:formatCode>
                <c:ptCount val="7"/>
                <c:pt idx="0">
                  <c:v>0.34105263157894739</c:v>
                </c:pt>
                <c:pt idx="1">
                  <c:v>0.33587521663778164</c:v>
                </c:pt>
                <c:pt idx="2">
                  <c:v>0.34745484400656812</c:v>
                </c:pt>
                <c:pt idx="3">
                  <c:v>0.34272467902995718</c:v>
                </c:pt>
                <c:pt idx="4">
                  <c:v>0.33883677298311443</c:v>
                </c:pt>
                <c:pt idx="5">
                  <c:v>0.32859560067681898</c:v>
                </c:pt>
                <c:pt idx="6">
                  <c:v>0.32213637890493785</c:v>
                </c:pt>
              </c:numCache>
            </c:numRef>
          </c:val>
        </c:ser>
        <c:ser>
          <c:idx val="2"/>
          <c:order val="2"/>
          <c:tx>
            <c:strRef>
              <c:f>Sheet1!$D$1</c:f>
              <c:strCache>
                <c:ptCount val="1"/>
                <c:pt idx="0">
                  <c:v>45-54</c:v>
                </c:pt>
              </c:strCache>
            </c:strRef>
          </c:tx>
          <c:invertIfNegative val="0"/>
          <c:cat>
            <c:numRef>
              <c:f>Sheet1!$A$2:$A$8</c:f>
              <c:numCache>
                <c:formatCode>General</c:formatCode>
                <c:ptCount val="7"/>
                <c:pt idx="0">
                  <c:v>2008</c:v>
                </c:pt>
                <c:pt idx="1">
                  <c:v>2009</c:v>
                </c:pt>
                <c:pt idx="2">
                  <c:v>2010</c:v>
                </c:pt>
                <c:pt idx="3">
                  <c:v>2011</c:v>
                </c:pt>
                <c:pt idx="4">
                  <c:v>2012</c:v>
                </c:pt>
                <c:pt idx="5">
                  <c:v>2013</c:v>
                </c:pt>
                <c:pt idx="6">
                  <c:v>2014</c:v>
                </c:pt>
              </c:numCache>
            </c:numRef>
          </c:cat>
          <c:val>
            <c:numRef>
              <c:f>Sheet1!$D$2:$D$8</c:f>
              <c:numCache>
                <c:formatCode>0%</c:formatCode>
                <c:ptCount val="7"/>
                <c:pt idx="0">
                  <c:v>0.27452631578947367</c:v>
                </c:pt>
                <c:pt idx="1">
                  <c:v>0.27902946273830154</c:v>
                </c:pt>
                <c:pt idx="2">
                  <c:v>0.2620689655172414</c:v>
                </c:pt>
                <c:pt idx="3">
                  <c:v>0.26426533523537804</c:v>
                </c:pt>
                <c:pt idx="4">
                  <c:v>0.26341463414634148</c:v>
                </c:pt>
                <c:pt idx="5">
                  <c:v>0.25414551607445007</c:v>
                </c:pt>
                <c:pt idx="6">
                  <c:v>0.25394692643600941</c:v>
                </c:pt>
              </c:numCache>
            </c:numRef>
          </c:val>
        </c:ser>
        <c:ser>
          <c:idx val="3"/>
          <c:order val="3"/>
          <c:tx>
            <c:strRef>
              <c:f>Sheet1!$E$1</c:f>
              <c:strCache>
                <c:ptCount val="1"/>
                <c:pt idx="0">
                  <c:v>55-64</c:v>
                </c:pt>
              </c:strCache>
            </c:strRef>
          </c:tx>
          <c:invertIfNegative val="0"/>
          <c:dLbls>
            <c:dLbl>
              <c:idx val="0"/>
              <c:layout>
                <c:manualLayout>
                  <c:x val="1.1235955056179775E-2"/>
                  <c:y val="1.3761467889908258E-2"/>
                </c:manualLayout>
              </c:layout>
              <c:showLegendKey val="0"/>
              <c:showVal val="1"/>
              <c:showCatName val="0"/>
              <c:showSerName val="0"/>
              <c:showPercent val="0"/>
              <c:showBubbleSize val="0"/>
            </c:dLbl>
            <c:dLbl>
              <c:idx val="1"/>
              <c:layout>
                <c:manualLayout>
                  <c:x val="1.6853932584269662E-2"/>
                  <c:y val="2.2935418623130824E-2"/>
                </c:manualLayout>
              </c:layout>
              <c:showLegendKey val="0"/>
              <c:showVal val="1"/>
              <c:showCatName val="0"/>
              <c:showSerName val="0"/>
              <c:showPercent val="0"/>
              <c:showBubbleSize val="0"/>
            </c:dLbl>
            <c:dLbl>
              <c:idx val="2"/>
              <c:layout>
                <c:manualLayout>
                  <c:x val="1.6853932584269662E-2"/>
                  <c:y val="1.3761467889908258E-2"/>
                </c:manualLayout>
              </c:layout>
              <c:showLegendKey val="0"/>
              <c:showVal val="1"/>
              <c:showCatName val="0"/>
              <c:showSerName val="0"/>
              <c:showPercent val="0"/>
              <c:showBubbleSize val="0"/>
            </c:dLbl>
            <c:dLbl>
              <c:idx val="3"/>
              <c:layout>
                <c:manualLayout>
                  <c:x val="1.6853785130791235E-2"/>
                  <c:y val="1.376110669652532E-2"/>
                </c:manualLayout>
              </c:layout>
              <c:showLegendKey val="0"/>
              <c:showVal val="1"/>
              <c:showCatName val="0"/>
              <c:showSerName val="0"/>
              <c:showPercent val="0"/>
              <c:showBubbleSize val="0"/>
            </c:dLbl>
            <c:dLbl>
              <c:idx val="4"/>
              <c:layout>
                <c:manualLayout>
                  <c:x val="1.4981273408239701E-2"/>
                  <c:y val="1.3761467889908258E-2"/>
                </c:manualLayout>
              </c:layout>
              <c:showLegendKey val="0"/>
              <c:showVal val="1"/>
              <c:showCatName val="0"/>
              <c:showSerName val="0"/>
              <c:showPercent val="0"/>
              <c:showBubbleSize val="0"/>
            </c:dLbl>
            <c:dLbl>
              <c:idx val="5"/>
              <c:layout>
                <c:manualLayout>
                  <c:x val="1.6853932584269662E-2"/>
                  <c:y val="1.3761467889908258E-2"/>
                </c:manualLayout>
              </c:layout>
              <c:showLegendKey val="0"/>
              <c:showVal val="1"/>
              <c:showCatName val="0"/>
              <c:showSerName val="0"/>
              <c:showPercent val="0"/>
              <c:showBubbleSize val="0"/>
            </c:dLbl>
            <c:dLbl>
              <c:idx val="6"/>
              <c:layout>
                <c:manualLayout>
                  <c:x val="1.4981273408239701E-2"/>
                  <c:y val="1.3761467889908258E-2"/>
                </c:manualLayout>
              </c:layout>
              <c:showLegendKey val="0"/>
              <c:showVal val="1"/>
              <c:showCatName val="0"/>
              <c:showSerName val="0"/>
              <c:showPercent val="0"/>
              <c:showBubbleSize val="0"/>
            </c:dLbl>
            <c:txPr>
              <a:bodyPr/>
              <a:lstStyle/>
              <a:p>
                <a:pPr>
                  <a:defRPr sz="1200"/>
                </a:pPr>
                <a:endParaRPr lang="en-US"/>
              </a:p>
            </c:txPr>
            <c:showLegendKey val="0"/>
            <c:showVal val="1"/>
            <c:showCatName val="0"/>
            <c:showSerName val="0"/>
            <c:showPercent val="0"/>
            <c:showBubbleSize val="0"/>
            <c:showLeaderLines val="0"/>
          </c:dLbls>
          <c:cat>
            <c:numRef>
              <c:f>Sheet1!$A$2:$A$8</c:f>
              <c:numCache>
                <c:formatCode>General</c:formatCode>
                <c:ptCount val="7"/>
                <c:pt idx="0">
                  <c:v>2008</c:v>
                </c:pt>
                <c:pt idx="1">
                  <c:v>2009</c:v>
                </c:pt>
                <c:pt idx="2">
                  <c:v>2010</c:v>
                </c:pt>
                <c:pt idx="3">
                  <c:v>2011</c:v>
                </c:pt>
                <c:pt idx="4">
                  <c:v>2012</c:v>
                </c:pt>
                <c:pt idx="5">
                  <c:v>2013</c:v>
                </c:pt>
                <c:pt idx="6">
                  <c:v>2014</c:v>
                </c:pt>
              </c:numCache>
            </c:numRef>
          </c:cat>
          <c:val>
            <c:numRef>
              <c:f>Sheet1!$E$2:$E$8</c:f>
              <c:numCache>
                <c:formatCode>0%</c:formatCode>
                <c:ptCount val="7"/>
                <c:pt idx="0">
                  <c:v>0.18231578947368421</c:v>
                </c:pt>
                <c:pt idx="1">
                  <c:v>0.19514731369150781</c:v>
                </c:pt>
                <c:pt idx="2">
                  <c:v>0.21937602627257799</c:v>
                </c:pt>
                <c:pt idx="3">
                  <c:v>0.21504992867332381</c:v>
                </c:pt>
                <c:pt idx="4">
                  <c:v>0.19924953095684803</c:v>
                </c:pt>
                <c:pt idx="5">
                  <c:v>0.21658206429780033</c:v>
                </c:pt>
                <c:pt idx="6">
                  <c:v>0.21464561639234128</c:v>
                </c:pt>
              </c:numCache>
            </c:numRef>
          </c:val>
        </c:ser>
        <c:ser>
          <c:idx val="4"/>
          <c:order val="4"/>
          <c:tx>
            <c:strRef>
              <c:f>Sheet1!$F$1</c:f>
              <c:strCache>
                <c:ptCount val="1"/>
                <c:pt idx="0">
                  <c:v>65+</c:v>
                </c:pt>
              </c:strCache>
            </c:strRef>
          </c:tx>
          <c:invertIfNegative val="0"/>
          <c:dLbls>
            <c:dLbl>
              <c:idx val="0"/>
              <c:layout>
                <c:manualLayout>
                  <c:x val="1.4981273408239701E-2"/>
                  <c:y val="9.1743119266055051E-3"/>
                </c:manualLayout>
              </c:layout>
              <c:showLegendKey val="0"/>
              <c:showVal val="1"/>
              <c:showCatName val="0"/>
              <c:showSerName val="0"/>
              <c:showPercent val="0"/>
              <c:showBubbleSize val="0"/>
            </c:dLbl>
            <c:dLbl>
              <c:idx val="1"/>
              <c:layout>
                <c:manualLayout>
                  <c:x val="1.1235955056179775E-2"/>
                  <c:y val="1.3761467889908258E-2"/>
                </c:manualLayout>
              </c:layout>
              <c:showLegendKey val="0"/>
              <c:showVal val="1"/>
              <c:showCatName val="0"/>
              <c:showSerName val="0"/>
              <c:showPercent val="0"/>
              <c:showBubbleSize val="0"/>
            </c:dLbl>
            <c:dLbl>
              <c:idx val="2"/>
              <c:layout>
                <c:manualLayout>
                  <c:x val="9.3632958801498131E-3"/>
                  <c:y val="1.8347901466445136E-2"/>
                </c:manualLayout>
              </c:layout>
              <c:showLegendKey val="0"/>
              <c:showVal val="1"/>
              <c:showCatName val="0"/>
              <c:showSerName val="0"/>
              <c:showPercent val="0"/>
              <c:showBubbleSize val="0"/>
            </c:dLbl>
            <c:dLbl>
              <c:idx val="3"/>
              <c:layout>
                <c:manualLayout>
                  <c:x val="9.3632958801498131E-3"/>
                  <c:y val="1.8348262659828071E-2"/>
                </c:manualLayout>
              </c:layout>
              <c:showLegendKey val="0"/>
              <c:showVal val="1"/>
              <c:showCatName val="0"/>
              <c:showSerName val="0"/>
              <c:showPercent val="0"/>
              <c:showBubbleSize val="0"/>
            </c:dLbl>
            <c:dLbl>
              <c:idx val="4"/>
              <c:layout>
                <c:manualLayout>
                  <c:x val="1.1235955056179775E-2"/>
                  <c:y val="1.834862385321101E-2"/>
                </c:manualLayout>
              </c:layout>
              <c:showLegendKey val="0"/>
              <c:showVal val="1"/>
              <c:showCatName val="0"/>
              <c:showSerName val="0"/>
              <c:showPercent val="0"/>
              <c:showBubbleSize val="0"/>
            </c:dLbl>
            <c:dLbl>
              <c:idx val="5"/>
              <c:layout>
                <c:manualLayout>
                  <c:x val="1.1235955056179775E-2"/>
                  <c:y val="1.834862385321101E-2"/>
                </c:manualLayout>
              </c:layout>
              <c:showLegendKey val="0"/>
              <c:showVal val="1"/>
              <c:showCatName val="0"/>
              <c:showSerName val="0"/>
              <c:showPercent val="0"/>
              <c:showBubbleSize val="0"/>
            </c:dLbl>
            <c:dLbl>
              <c:idx val="6"/>
              <c:layout>
                <c:manualLayout>
                  <c:x val="1.1235955056179775E-2"/>
                  <c:y val="1.3761467889908258E-2"/>
                </c:manualLayout>
              </c:layout>
              <c:showLegendKey val="0"/>
              <c:showVal val="1"/>
              <c:showCatName val="0"/>
              <c:showSerName val="0"/>
              <c:showPercent val="0"/>
              <c:showBubbleSize val="0"/>
            </c:dLbl>
            <c:txPr>
              <a:bodyPr/>
              <a:lstStyle/>
              <a:p>
                <a:pPr>
                  <a:defRPr sz="1200"/>
                </a:pPr>
                <a:endParaRPr lang="en-US"/>
              </a:p>
            </c:txPr>
            <c:showLegendKey val="0"/>
            <c:showVal val="1"/>
            <c:showCatName val="0"/>
            <c:showSerName val="0"/>
            <c:showPercent val="0"/>
            <c:showBubbleSize val="0"/>
            <c:showLeaderLines val="0"/>
          </c:dLbls>
          <c:cat>
            <c:numRef>
              <c:f>Sheet1!$A$2:$A$8</c:f>
              <c:numCache>
                <c:formatCode>General</c:formatCode>
                <c:ptCount val="7"/>
                <c:pt idx="0">
                  <c:v>2008</c:v>
                </c:pt>
                <c:pt idx="1">
                  <c:v>2009</c:v>
                </c:pt>
                <c:pt idx="2">
                  <c:v>2010</c:v>
                </c:pt>
                <c:pt idx="3">
                  <c:v>2011</c:v>
                </c:pt>
                <c:pt idx="4">
                  <c:v>2012</c:v>
                </c:pt>
                <c:pt idx="5">
                  <c:v>2013</c:v>
                </c:pt>
                <c:pt idx="6">
                  <c:v>2014</c:v>
                </c:pt>
              </c:numCache>
            </c:numRef>
          </c:cat>
          <c:val>
            <c:numRef>
              <c:f>Sheet1!$F$2:$F$8</c:f>
              <c:numCache>
                <c:formatCode>0%</c:formatCode>
                <c:ptCount val="7"/>
                <c:pt idx="0">
                  <c:v>3.6631578947368418E-2</c:v>
                </c:pt>
                <c:pt idx="1">
                  <c:v>4.0554592720970541E-2</c:v>
                </c:pt>
                <c:pt idx="2">
                  <c:v>4.466338259441708E-2</c:v>
                </c:pt>
                <c:pt idx="3">
                  <c:v>4.5649072753209702E-2</c:v>
                </c:pt>
                <c:pt idx="4">
                  <c:v>5.4033771106941839E-2</c:v>
                </c:pt>
                <c:pt idx="5">
                  <c:v>6.7681895093062605E-2</c:v>
                </c:pt>
                <c:pt idx="6">
                  <c:v>6.6845817937520993E-2</c:v>
                </c:pt>
              </c:numCache>
            </c:numRef>
          </c:val>
        </c:ser>
        <c:dLbls>
          <c:showLegendKey val="0"/>
          <c:showVal val="0"/>
          <c:showCatName val="0"/>
          <c:showSerName val="0"/>
          <c:showPercent val="0"/>
          <c:showBubbleSize val="0"/>
        </c:dLbls>
        <c:gapWidth val="150"/>
        <c:axId val="30695424"/>
        <c:axId val="30696960"/>
      </c:barChart>
      <c:catAx>
        <c:axId val="30695424"/>
        <c:scaling>
          <c:orientation val="minMax"/>
        </c:scaling>
        <c:delete val="0"/>
        <c:axPos val="b"/>
        <c:numFmt formatCode="General" sourceLinked="1"/>
        <c:majorTickMark val="out"/>
        <c:minorTickMark val="none"/>
        <c:tickLblPos val="nextTo"/>
        <c:txPr>
          <a:bodyPr/>
          <a:lstStyle/>
          <a:p>
            <a:pPr>
              <a:defRPr sz="1200"/>
            </a:pPr>
            <a:endParaRPr lang="en-US"/>
          </a:p>
        </c:txPr>
        <c:crossAx val="30696960"/>
        <c:crosses val="autoZero"/>
        <c:auto val="1"/>
        <c:lblAlgn val="ctr"/>
        <c:lblOffset val="0"/>
        <c:noMultiLvlLbl val="0"/>
      </c:catAx>
      <c:valAx>
        <c:axId val="30696960"/>
        <c:scaling>
          <c:orientation val="minMax"/>
          <c:max val="0.35000000000000003"/>
        </c:scaling>
        <c:delete val="0"/>
        <c:axPos val="l"/>
        <c:majorGridlines>
          <c:spPr>
            <a:ln>
              <a:solidFill>
                <a:schemeClr val="bg1">
                  <a:lumMod val="75000"/>
                </a:schemeClr>
              </a:solidFill>
              <a:prstDash val="sysDot"/>
            </a:ln>
          </c:spPr>
        </c:majorGridlines>
        <c:numFmt formatCode="0%" sourceLinked="1"/>
        <c:majorTickMark val="out"/>
        <c:minorTickMark val="none"/>
        <c:tickLblPos val="nextTo"/>
        <c:txPr>
          <a:bodyPr/>
          <a:lstStyle/>
          <a:p>
            <a:pPr>
              <a:defRPr sz="1200"/>
            </a:pPr>
            <a:endParaRPr lang="en-US"/>
          </a:p>
        </c:txPr>
        <c:crossAx val="30695424"/>
        <c:crosses val="autoZero"/>
        <c:crossBetween val="between"/>
      </c:valAx>
    </c:plotArea>
    <c:legend>
      <c:legendPos val="b"/>
      <c:layout>
        <c:manualLayout>
          <c:xMode val="edge"/>
          <c:yMode val="edge"/>
          <c:x val="0.23039134153174673"/>
          <c:y val="0.83791446940692049"/>
          <c:w val="0.55794390869680621"/>
          <c:h val="0.11621397096005201"/>
        </c:manualLayout>
      </c:layout>
      <c:overlay val="0"/>
      <c:txPr>
        <a:bodyPr/>
        <a:lstStyle/>
        <a:p>
          <a:pPr>
            <a:defRPr sz="1200"/>
          </a:pPr>
          <a:endParaRPr lang="en-US"/>
        </a:p>
      </c:txPr>
    </c:legend>
    <c:plotVisOnly val="1"/>
    <c:dispBlanksAs val="gap"/>
    <c:showDLblsOverMax val="0"/>
  </c:chart>
  <c:txPr>
    <a:bodyPr/>
    <a:lstStyle/>
    <a:p>
      <a:pPr>
        <a:defRPr sz="1400">
          <a:latin typeface="Arial" panose="020B0604020202020204" pitchFamily="34" charset="0"/>
          <a:cs typeface="Arial" panose="020B0604020202020204" pitchFamily="34"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49594259433167E-2"/>
          <c:y val="3.9605148040705439E-2"/>
          <c:w val="0.71961894098100121"/>
          <c:h val="0.8654339918036561"/>
        </c:manualLayout>
      </c:layout>
      <c:barChart>
        <c:barDir val="col"/>
        <c:grouping val="stacked"/>
        <c:varyColors val="0"/>
        <c:ser>
          <c:idx val="0"/>
          <c:order val="0"/>
          <c:tx>
            <c:strRef>
              <c:f>Sheet1!$B$1</c:f>
              <c:strCache>
                <c:ptCount val="1"/>
                <c:pt idx="0">
                  <c:v>Current Year Graduates                  (3.8% Growth)</c:v>
                </c:pt>
              </c:strCache>
            </c:strRef>
          </c:tx>
          <c:invertIfNegative val="0"/>
          <c:cat>
            <c:numRef>
              <c:f>Sheet1!$A$2:$A$12</c:f>
              <c:numCache>
                <c:formatCode>General</c:formatCode>
                <c:ptCount val="11"/>
                <c:pt idx="0">
                  <c:v>2014</c:v>
                </c:pt>
                <c:pt idx="1">
                  <c:v>2015</c:v>
                </c:pt>
                <c:pt idx="2">
                  <c:v>2016</c:v>
                </c:pt>
                <c:pt idx="3">
                  <c:v>2017</c:v>
                </c:pt>
                <c:pt idx="4">
                  <c:v>2018</c:v>
                </c:pt>
                <c:pt idx="5">
                  <c:v>2019</c:v>
                </c:pt>
                <c:pt idx="6">
                  <c:v>2020</c:v>
                </c:pt>
                <c:pt idx="7">
                  <c:v>2021</c:v>
                </c:pt>
                <c:pt idx="8">
                  <c:v>2022</c:v>
                </c:pt>
                <c:pt idx="9">
                  <c:v>2023</c:v>
                </c:pt>
                <c:pt idx="10">
                  <c:v>2024</c:v>
                </c:pt>
              </c:numCache>
            </c:numRef>
          </c:cat>
          <c:val>
            <c:numRef>
              <c:f>Sheet1!$B$2:$B$12</c:f>
              <c:numCache>
                <c:formatCode>#,##0</c:formatCode>
                <c:ptCount val="11"/>
                <c:pt idx="0">
                  <c:v>0</c:v>
                </c:pt>
                <c:pt idx="1">
                  <c:v>2639.7174999999997</c:v>
                </c:pt>
                <c:pt idx="2">
                  <c:v>2740.0267649999996</c:v>
                </c:pt>
                <c:pt idx="3">
                  <c:v>2844.1477820700002</c:v>
                </c:pt>
                <c:pt idx="4">
                  <c:v>2952.2253977886594</c:v>
                </c:pt>
                <c:pt idx="5">
                  <c:v>3064.4099629046286</c:v>
                </c:pt>
                <c:pt idx="6">
                  <c:v>3180.8575414950046</c:v>
                </c:pt>
                <c:pt idx="7">
                  <c:v>3301.7301280718166</c:v>
                </c:pt>
                <c:pt idx="8">
                  <c:v>3427.1958729385442</c:v>
                </c:pt>
                <c:pt idx="9">
                  <c:v>3557.4293161102105</c:v>
                </c:pt>
                <c:pt idx="10">
                  <c:v>3692.6116301223992</c:v>
                </c:pt>
              </c:numCache>
            </c:numRef>
          </c:val>
        </c:ser>
        <c:ser>
          <c:idx val="1"/>
          <c:order val="1"/>
          <c:tx>
            <c:strRef>
              <c:f>Sheet1!$C$1</c:f>
              <c:strCache>
                <c:ptCount val="1"/>
                <c:pt idx="0">
                  <c:v>Cumulative             Prior Graduates                (3.8% growth)</c:v>
                </c:pt>
              </c:strCache>
            </c:strRef>
          </c:tx>
          <c:spPr>
            <a:solidFill>
              <a:schemeClr val="accent1">
                <a:lumMod val="40000"/>
                <a:lumOff val="60000"/>
              </a:schemeClr>
            </a:solidFill>
          </c:spPr>
          <c:invertIfNegative val="0"/>
          <c:cat>
            <c:numRef>
              <c:f>Sheet1!$A$2:$A$12</c:f>
              <c:numCache>
                <c:formatCode>General</c:formatCode>
                <c:ptCount val="11"/>
                <c:pt idx="0">
                  <c:v>2014</c:v>
                </c:pt>
                <c:pt idx="1">
                  <c:v>2015</c:v>
                </c:pt>
                <c:pt idx="2">
                  <c:v>2016</c:v>
                </c:pt>
                <c:pt idx="3">
                  <c:v>2017</c:v>
                </c:pt>
                <c:pt idx="4">
                  <c:v>2018</c:v>
                </c:pt>
                <c:pt idx="5">
                  <c:v>2019</c:v>
                </c:pt>
                <c:pt idx="6">
                  <c:v>2020</c:v>
                </c:pt>
                <c:pt idx="7">
                  <c:v>2021</c:v>
                </c:pt>
                <c:pt idx="8">
                  <c:v>2022</c:v>
                </c:pt>
                <c:pt idx="9">
                  <c:v>2023</c:v>
                </c:pt>
                <c:pt idx="10">
                  <c:v>2024</c:v>
                </c:pt>
              </c:numCache>
            </c:numRef>
          </c:cat>
          <c:val>
            <c:numRef>
              <c:f>Sheet1!$C$2:$C$12</c:f>
              <c:numCache>
                <c:formatCode>#,##0</c:formatCode>
                <c:ptCount val="11"/>
                <c:pt idx="0">
                  <c:v>0</c:v>
                </c:pt>
                <c:pt idx="1">
                  <c:v>0</c:v>
                </c:pt>
                <c:pt idx="2">
                  <c:v>2639.7174999999997</c:v>
                </c:pt>
                <c:pt idx="3">
                  <c:v>5379.7442649999994</c:v>
                </c:pt>
                <c:pt idx="4">
                  <c:v>8223.8920470699995</c:v>
                </c:pt>
                <c:pt idx="5">
                  <c:v>11176.117444858659</c:v>
                </c:pt>
                <c:pt idx="6">
                  <c:v>14240.527407763288</c:v>
                </c:pt>
                <c:pt idx="7">
                  <c:v>17421.384949258292</c:v>
                </c:pt>
                <c:pt idx="8">
                  <c:v>20723.115077330109</c:v>
                </c:pt>
                <c:pt idx="9">
                  <c:v>24150.310950268653</c:v>
                </c:pt>
                <c:pt idx="10">
                  <c:v>27707.740266378863</c:v>
                </c:pt>
              </c:numCache>
            </c:numRef>
          </c:val>
        </c:ser>
        <c:dLbls>
          <c:showLegendKey val="0"/>
          <c:showVal val="0"/>
          <c:showCatName val="0"/>
          <c:showSerName val="0"/>
          <c:showPercent val="0"/>
          <c:showBubbleSize val="0"/>
        </c:dLbls>
        <c:gapWidth val="150"/>
        <c:overlap val="100"/>
        <c:axId val="28189824"/>
        <c:axId val="28191360"/>
      </c:barChart>
      <c:catAx>
        <c:axId val="28189824"/>
        <c:scaling>
          <c:orientation val="minMax"/>
        </c:scaling>
        <c:delete val="0"/>
        <c:axPos val="b"/>
        <c:numFmt formatCode="General" sourceLinked="1"/>
        <c:majorTickMark val="out"/>
        <c:minorTickMark val="none"/>
        <c:tickLblPos val="nextTo"/>
        <c:crossAx val="28191360"/>
        <c:crosses val="autoZero"/>
        <c:auto val="1"/>
        <c:lblAlgn val="ctr"/>
        <c:lblOffset val="100"/>
        <c:noMultiLvlLbl val="0"/>
      </c:catAx>
      <c:valAx>
        <c:axId val="28191360"/>
        <c:scaling>
          <c:orientation val="minMax"/>
          <c:max val="80000"/>
          <c:min val="0"/>
        </c:scaling>
        <c:delete val="0"/>
        <c:axPos val="l"/>
        <c:majorGridlines>
          <c:spPr>
            <a:ln>
              <a:solidFill>
                <a:schemeClr val="bg1">
                  <a:lumMod val="85000"/>
                </a:schemeClr>
              </a:solidFill>
              <a:prstDash val="sysDot"/>
            </a:ln>
          </c:spPr>
        </c:majorGridlines>
        <c:minorGridlines/>
        <c:numFmt formatCode="#,##0" sourceLinked="0"/>
        <c:majorTickMark val="out"/>
        <c:minorTickMark val="none"/>
        <c:tickLblPos val="nextTo"/>
        <c:crossAx val="28189824"/>
        <c:crosses val="autoZero"/>
        <c:crossBetween val="between"/>
        <c:majorUnit val="10000"/>
        <c:minorUnit val="10000"/>
      </c:valAx>
    </c:plotArea>
    <c:legend>
      <c:legendPos val="r"/>
      <c:legendEntry>
        <c:idx val="0"/>
        <c:txPr>
          <a:bodyPr/>
          <a:lstStyle/>
          <a:p>
            <a:pPr>
              <a:defRPr sz="1200"/>
            </a:pPr>
            <a:endParaRPr lang="en-US"/>
          </a:p>
        </c:txPr>
      </c:legendEntry>
      <c:legendEntry>
        <c:idx val="1"/>
        <c:txPr>
          <a:bodyPr/>
          <a:lstStyle/>
          <a:p>
            <a:pPr>
              <a:defRPr sz="1200"/>
            </a:pPr>
            <a:endParaRPr lang="en-US"/>
          </a:p>
        </c:txPr>
      </c:legendEntry>
      <c:layout>
        <c:manualLayout>
          <c:xMode val="edge"/>
          <c:yMode val="edge"/>
          <c:x val="0.7984463868621926"/>
          <c:y val="0.1975089919315641"/>
          <c:w val="0.19237930121120181"/>
          <c:h val="0.37041411490230386"/>
        </c:manualLayout>
      </c:layout>
      <c:overlay val="0"/>
      <c:txPr>
        <a:bodyPr/>
        <a:lstStyle/>
        <a:p>
          <a:pPr>
            <a:defRPr sz="1200"/>
          </a:pPr>
          <a:endParaRPr lang="en-US"/>
        </a:p>
      </c:txPr>
    </c:legend>
    <c:plotVisOnly val="1"/>
    <c:dispBlanksAs val="zero"/>
    <c:showDLblsOverMax val="0"/>
  </c:chart>
  <c:txPr>
    <a:bodyPr/>
    <a:lstStyle/>
    <a:p>
      <a:pPr>
        <a:defRPr sz="1400">
          <a:latin typeface="Arial" panose="020B0604020202020204" pitchFamily="34" charset="0"/>
          <a:cs typeface="Arial" panose="020B060402020202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49594259433167E-2"/>
          <c:y val="3.9605148040705439E-2"/>
          <c:w val="0.71961894098100121"/>
          <c:h val="0.8654339918036561"/>
        </c:manualLayout>
      </c:layout>
      <c:areaChart>
        <c:grouping val="stacked"/>
        <c:varyColors val="0"/>
        <c:ser>
          <c:idx val="0"/>
          <c:order val="0"/>
          <c:tx>
            <c:strRef>
              <c:f>Sheet1!$B$1</c:f>
              <c:strCache>
                <c:ptCount val="1"/>
                <c:pt idx="0">
                  <c:v>Current Workforce Minus Retirements</c:v>
                </c:pt>
              </c:strCache>
            </c:strRef>
          </c:tx>
          <c:cat>
            <c:numRef>
              <c:f>Sheet1!$A$2:$A$12</c:f>
              <c:numCache>
                <c:formatCode>General</c:formatCode>
                <c:ptCount val="11"/>
                <c:pt idx="0">
                  <c:v>2014</c:v>
                </c:pt>
                <c:pt idx="1">
                  <c:v>2015</c:v>
                </c:pt>
                <c:pt idx="2">
                  <c:v>2016</c:v>
                </c:pt>
                <c:pt idx="3">
                  <c:v>2017</c:v>
                </c:pt>
                <c:pt idx="4">
                  <c:v>2018</c:v>
                </c:pt>
                <c:pt idx="5">
                  <c:v>2019</c:v>
                </c:pt>
                <c:pt idx="6">
                  <c:v>2020</c:v>
                </c:pt>
                <c:pt idx="7">
                  <c:v>2021</c:v>
                </c:pt>
                <c:pt idx="8">
                  <c:v>2022</c:v>
                </c:pt>
                <c:pt idx="9">
                  <c:v>2023</c:v>
                </c:pt>
                <c:pt idx="10">
                  <c:v>2024</c:v>
                </c:pt>
              </c:numCache>
            </c:numRef>
          </c:cat>
          <c:val>
            <c:numRef>
              <c:f>Sheet1!$B$2:$B$12</c:f>
              <c:numCache>
                <c:formatCode>#,##0</c:formatCode>
                <c:ptCount val="11"/>
                <c:pt idx="0">
                  <c:v>62085.674500000001</c:v>
                </c:pt>
                <c:pt idx="1">
                  <c:v>60710.015116879789</c:v>
                </c:pt>
                <c:pt idx="2">
                  <c:v>59351.10045373092</c:v>
                </c:pt>
                <c:pt idx="3">
                  <c:v>57880.392385474915</c:v>
                </c:pt>
                <c:pt idx="4">
                  <c:v>56305.863071299078</c:v>
                </c:pt>
                <c:pt idx="5">
                  <c:v>54678.527162226688</c:v>
                </c:pt>
                <c:pt idx="6">
                  <c:v>52969.024653418579</c:v>
                </c:pt>
                <c:pt idx="7">
                  <c:v>51218.343274402701</c:v>
                </c:pt>
                <c:pt idx="8">
                  <c:v>49441.169000744885</c:v>
                </c:pt>
                <c:pt idx="9">
                  <c:v>47670.867827365437</c:v>
                </c:pt>
                <c:pt idx="10">
                  <c:v>45887.923494435679</c:v>
                </c:pt>
              </c:numCache>
            </c:numRef>
          </c:val>
        </c:ser>
        <c:ser>
          <c:idx val="1"/>
          <c:order val="1"/>
          <c:tx>
            <c:strRef>
              <c:f>Sheet1!$C$1</c:f>
              <c:strCache>
                <c:ptCount val="1"/>
                <c:pt idx="0">
                  <c:v>Cumulative              New Graduates         (3.8% Growth)</c:v>
                </c:pt>
              </c:strCache>
            </c:strRef>
          </c:tx>
          <c:spPr>
            <a:solidFill>
              <a:schemeClr val="accent1">
                <a:lumMod val="40000"/>
                <a:lumOff val="60000"/>
              </a:schemeClr>
            </a:solidFill>
          </c:spPr>
          <c:cat>
            <c:numRef>
              <c:f>Sheet1!$A$2:$A$12</c:f>
              <c:numCache>
                <c:formatCode>General</c:formatCode>
                <c:ptCount val="11"/>
                <c:pt idx="0">
                  <c:v>2014</c:v>
                </c:pt>
                <c:pt idx="1">
                  <c:v>2015</c:v>
                </c:pt>
                <c:pt idx="2">
                  <c:v>2016</c:v>
                </c:pt>
                <c:pt idx="3">
                  <c:v>2017</c:v>
                </c:pt>
                <c:pt idx="4">
                  <c:v>2018</c:v>
                </c:pt>
                <c:pt idx="5">
                  <c:v>2019</c:v>
                </c:pt>
                <c:pt idx="6">
                  <c:v>2020</c:v>
                </c:pt>
                <c:pt idx="7">
                  <c:v>2021</c:v>
                </c:pt>
                <c:pt idx="8">
                  <c:v>2022</c:v>
                </c:pt>
                <c:pt idx="9">
                  <c:v>2023</c:v>
                </c:pt>
                <c:pt idx="10">
                  <c:v>2024</c:v>
                </c:pt>
              </c:numCache>
            </c:numRef>
          </c:cat>
          <c:val>
            <c:numRef>
              <c:f>Sheet1!$C$2:$C$12</c:f>
              <c:numCache>
                <c:formatCode>#,##0</c:formatCode>
                <c:ptCount val="11"/>
                <c:pt idx="0">
                  <c:v>0</c:v>
                </c:pt>
                <c:pt idx="1">
                  <c:v>2639.7174999999997</c:v>
                </c:pt>
                <c:pt idx="2">
                  <c:v>5379.7442649999994</c:v>
                </c:pt>
                <c:pt idx="3">
                  <c:v>8223.8920470699995</c:v>
                </c:pt>
                <c:pt idx="4">
                  <c:v>11176.117444858659</c:v>
                </c:pt>
                <c:pt idx="5">
                  <c:v>14240.527407763288</c:v>
                </c:pt>
                <c:pt idx="6">
                  <c:v>17421.384949258292</c:v>
                </c:pt>
                <c:pt idx="7">
                  <c:v>20723.115077330109</c:v>
                </c:pt>
                <c:pt idx="8">
                  <c:v>24150.310950268653</c:v>
                </c:pt>
                <c:pt idx="9">
                  <c:v>27707.740266378863</c:v>
                </c:pt>
                <c:pt idx="10">
                  <c:v>31400.351896501263</c:v>
                </c:pt>
              </c:numCache>
            </c:numRef>
          </c:val>
        </c:ser>
        <c:dLbls>
          <c:showLegendKey val="0"/>
          <c:showVal val="0"/>
          <c:showCatName val="0"/>
          <c:showSerName val="0"/>
          <c:showPercent val="0"/>
          <c:showBubbleSize val="0"/>
        </c:dLbls>
        <c:axId val="29430144"/>
        <c:axId val="29431680"/>
      </c:areaChart>
      <c:lineChart>
        <c:grouping val="standard"/>
        <c:varyColors val="0"/>
        <c:ser>
          <c:idx val="2"/>
          <c:order val="2"/>
          <c:tx>
            <c:strRef>
              <c:f>Sheet1!$D$1</c:f>
              <c:strCache>
                <c:ptCount val="1"/>
                <c:pt idx="0">
                  <c:v>Projected Demand (2% Growth)</c:v>
                </c:pt>
              </c:strCache>
            </c:strRef>
          </c:tx>
          <c:spPr>
            <a:ln w="38100"/>
          </c:spPr>
          <c:marker>
            <c:symbol val="none"/>
          </c:marker>
          <c:cat>
            <c:numRef>
              <c:f>Sheet1!$A$2:$A$12</c:f>
              <c:numCache>
                <c:formatCode>General</c:formatCode>
                <c:ptCount val="11"/>
                <c:pt idx="0">
                  <c:v>2014</c:v>
                </c:pt>
                <c:pt idx="1">
                  <c:v>2015</c:v>
                </c:pt>
                <c:pt idx="2">
                  <c:v>2016</c:v>
                </c:pt>
                <c:pt idx="3">
                  <c:v>2017</c:v>
                </c:pt>
                <c:pt idx="4">
                  <c:v>2018</c:v>
                </c:pt>
                <c:pt idx="5">
                  <c:v>2019</c:v>
                </c:pt>
                <c:pt idx="6">
                  <c:v>2020</c:v>
                </c:pt>
                <c:pt idx="7">
                  <c:v>2021</c:v>
                </c:pt>
                <c:pt idx="8">
                  <c:v>2022</c:v>
                </c:pt>
                <c:pt idx="9">
                  <c:v>2023</c:v>
                </c:pt>
                <c:pt idx="10">
                  <c:v>2024</c:v>
                </c:pt>
              </c:numCache>
            </c:numRef>
          </c:cat>
          <c:val>
            <c:numRef>
              <c:f>Sheet1!$D$2:$D$12</c:f>
              <c:numCache>
                <c:formatCode>#,##0</c:formatCode>
                <c:ptCount val="11"/>
                <c:pt idx="0">
                  <c:v>62085.674500000001</c:v>
                </c:pt>
                <c:pt idx="1">
                  <c:v>63327.387990000003</c:v>
                </c:pt>
                <c:pt idx="2">
                  <c:v>64593.935749800003</c:v>
                </c:pt>
                <c:pt idx="3">
                  <c:v>65885.814464796</c:v>
                </c:pt>
                <c:pt idx="4">
                  <c:v>67203.530754091917</c:v>
                </c:pt>
                <c:pt idx="5">
                  <c:v>68547.601369173761</c:v>
                </c:pt>
                <c:pt idx="6">
                  <c:v>69918.553396557239</c:v>
                </c:pt>
                <c:pt idx="7">
                  <c:v>71316.924464488387</c:v>
                </c:pt>
                <c:pt idx="8">
                  <c:v>72743.262953778161</c:v>
                </c:pt>
                <c:pt idx="9">
                  <c:v>74198.128212853728</c:v>
                </c:pt>
                <c:pt idx="10">
                  <c:v>75682.090777110803</c:v>
                </c:pt>
              </c:numCache>
            </c:numRef>
          </c:val>
          <c:smooth val="0"/>
        </c:ser>
        <c:dLbls>
          <c:showLegendKey val="0"/>
          <c:showVal val="0"/>
          <c:showCatName val="0"/>
          <c:showSerName val="0"/>
          <c:showPercent val="0"/>
          <c:showBubbleSize val="0"/>
        </c:dLbls>
        <c:marker val="1"/>
        <c:smooth val="0"/>
        <c:axId val="29430144"/>
        <c:axId val="29431680"/>
      </c:lineChart>
      <c:catAx>
        <c:axId val="29430144"/>
        <c:scaling>
          <c:orientation val="minMax"/>
        </c:scaling>
        <c:delete val="0"/>
        <c:axPos val="b"/>
        <c:numFmt formatCode="General" sourceLinked="1"/>
        <c:majorTickMark val="out"/>
        <c:minorTickMark val="none"/>
        <c:tickLblPos val="nextTo"/>
        <c:crossAx val="29431680"/>
        <c:crosses val="autoZero"/>
        <c:auto val="1"/>
        <c:lblAlgn val="ctr"/>
        <c:lblOffset val="100"/>
        <c:noMultiLvlLbl val="0"/>
      </c:catAx>
      <c:valAx>
        <c:axId val="29431680"/>
        <c:scaling>
          <c:orientation val="minMax"/>
          <c:max val="80000"/>
          <c:min val="0"/>
        </c:scaling>
        <c:delete val="0"/>
        <c:axPos val="l"/>
        <c:majorGridlines>
          <c:spPr>
            <a:ln>
              <a:solidFill>
                <a:schemeClr val="bg1">
                  <a:lumMod val="85000"/>
                </a:schemeClr>
              </a:solidFill>
              <a:prstDash val="sysDot"/>
            </a:ln>
          </c:spPr>
        </c:majorGridlines>
        <c:minorGridlines/>
        <c:numFmt formatCode="#,##0" sourceLinked="0"/>
        <c:majorTickMark val="out"/>
        <c:minorTickMark val="none"/>
        <c:tickLblPos val="nextTo"/>
        <c:crossAx val="29430144"/>
        <c:crosses val="autoZero"/>
        <c:crossBetween val="between"/>
        <c:majorUnit val="10000"/>
        <c:minorUnit val="10000"/>
      </c:valAx>
    </c:plotArea>
    <c:legend>
      <c:legendPos val="r"/>
      <c:layout>
        <c:manualLayout>
          <c:xMode val="edge"/>
          <c:yMode val="edge"/>
          <c:x val="0.79863781935514944"/>
          <c:y val="0.22293744531933507"/>
          <c:w val="0.20136218064485056"/>
          <c:h val="0.53552663555944391"/>
        </c:manualLayout>
      </c:layout>
      <c:overlay val="0"/>
      <c:txPr>
        <a:bodyPr/>
        <a:lstStyle/>
        <a:p>
          <a:pPr>
            <a:defRPr sz="1200"/>
          </a:pPr>
          <a:endParaRPr lang="en-US"/>
        </a:p>
      </c:txPr>
    </c:legend>
    <c:plotVisOnly val="1"/>
    <c:dispBlanksAs val="zero"/>
    <c:showDLblsOverMax val="0"/>
  </c:chart>
  <c:txPr>
    <a:bodyPr/>
    <a:lstStyle/>
    <a:p>
      <a:pPr>
        <a:defRPr sz="1400">
          <a:latin typeface="Arial" panose="020B0604020202020204" pitchFamily="34" charset="0"/>
          <a:cs typeface="Arial" panose="020B0604020202020204"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149594259433167E-2"/>
          <c:y val="3.9605148040705439E-2"/>
          <c:w val="0.71961894098100121"/>
          <c:h val="0.8654339918036561"/>
        </c:manualLayout>
      </c:layout>
      <c:lineChart>
        <c:grouping val="standard"/>
        <c:varyColors val="0"/>
        <c:ser>
          <c:idx val="2"/>
          <c:order val="0"/>
          <c:tx>
            <c:strRef>
              <c:f>Sheet1!$E$1</c:f>
              <c:strCache>
                <c:ptCount val="1"/>
                <c:pt idx="0">
                  <c:v>Greater FTE Utilization</c:v>
                </c:pt>
              </c:strCache>
            </c:strRef>
          </c:tx>
          <c:spPr>
            <a:ln>
              <a:solidFill>
                <a:schemeClr val="accent1"/>
              </a:solidFill>
            </a:ln>
          </c:spPr>
          <c:marker>
            <c:symbol val="none"/>
          </c:marker>
          <c:cat>
            <c:numRef>
              <c:f>Sheet1!$A$2:$A$12</c:f>
              <c:numCache>
                <c:formatCode>General</c:formatCode>
                <c:ptCount val="11"/>
                <c:pt idx="0">
                  <c:v>2014</c:v>
                </c:pt>
                <c:pt idx="1">
                  <c:v>2015</c:v>
                </c:pt>
                <c:pt idx="2">
                  <c:v>2016</c:v>
                </c:pt>
                <c:pt idx="3">
                  <c:v>2017</c:v>
                </c:pt>
                <c:pt idx="4">
                  <c:v>2018</c:v>
                </c:pt>
                <c:pt idx="5">
                  <c:v>2019</c:v>
                </c:pt>
                <c:pt idx="6">
                  <c:v>2020</c:v>
                </c:pt>
                <c:pt idx="7">
                  <c:v>2021</c:v>
                </c:pt>
                <c:pt idx="8">
                  <c:v>2022</c:v>
                </c:pt>
                <c:pt idx="9">
                  <c:v>2023</c:v>
                </c:pt>
                <c:pt idx="10">
                  <c:v>2024</c:v>
                </c:pt>
              </c:numCache>
            </c:numRef>
          </c:cat>
          <c:val>
            <c:numRef>
              <c:f>Sheet1!$E$2:$E$12</c:f>
              <c:numCache>
                <c:formatCode>General</c:formatCode>
                <c:ptCount val="11"/>
                <c:pt idx="0">
                  <c:v>0</c:v>
                </c:pt>
                <c:pt idx="1">
                  <c:v>177.62212687978899</c:v>
                </c:pt>
                <c:pt idx="2">
                  <c:v>453.36451393091556</c:v>
                </c:pt>
                <c:pt idx="3">
                  <c:v>702.2283234589122</c:v>
                </c:pt>
                <c:pt idx="4">
                  <c:v>935.86843529279577</c:v>
                </c:pt>
                <c:pt idx="5">
                  <c:v>1209.1312836258148</c:v>
                </c:pt>
                <c:pt idx="6">
                  <c:v>1496.6435560760001</c:v>
                </c:pt>
                <c:pt idx="7">
                  <c:v>1843.5406564991426</c:v>
                </c:pt>
                <c:pt idx="8">
                  <c:v>2268.8235237217596</c:v>
                </c:pt>
                <c:pt idx="9">
                  <c:v>2810.3469553834439</c:v>
                </c:pt>
                <c:pt idx="10">
                  <c:v>3453.2641371497302</c:v>
                </c:pt>
              </c:numCache>
            </c:numRef>
          </c:val>
          <c:smooth val="0"/>
        </c:ser>
        <c:ser>
          <c:idx val="0"/>
          <c:order val="1"/>
          <c:tx>
            <c:strRef>
              <c:f>Sheet1!$C$1</c:f>
              <c:strCache>
                <c:ptCount val="1"/>
                <c:pt idx="0">
                  <c:v>Baseline</c:v>
                </c:pt>
              </c:strCache>
            </c:strRef>
          </c:tx>
          <c:spPr>
            <a:ln>
              <a:solidFill>
                <a:schemeClr val="accent3"/>
              </a:solidFill>
            </a:ln>
          </c:spPr>
          <c:marker>
            <c:symbol val="none"/>
          </c:marker>
          <c:cat>
            <c:numRef>
              <c:f>Sheet1!$A$2:$A$12</c:f>
              <c:numCache>
                <c:formatCode>General</c:formatCode>
                <c:ptCount val="11"/>
                <c:pt idx="0">
                  <c:v>2014</c:v>
                </c:pt>
                <c:pt idx="1">
                  <c:v>2015</c:v>
                </c:pt>
                <c:pt idx="2">
                  <c:v>2016</c:v>
                </c:pt>
                <c:pt idx="3">
                  <c:v>2017</c:v>
                </c:pt>
                <c:pt idx="4">
                  <c:v>2018</c:v>
                </c:pt>
                <c:pt idx="5">
                  <c:v>2019</c:v>
                </c:pt>
                <c:pt idx="6">
                  <c:v>2020</c:v>
                </c:pt>
                <c:pt idx="7">
                  <c:v>2021</c:v>
                </c:pt>
                <c:pt idx="8">
                  <c:v>2022</c:v>
                </c:pt>
                <c:pt idx="9">
                  <c:v>2023</c:v>
                </c:pt>
                <c:pt idx="10">
                  <c:v>2024</c:v>
                </c:pt>
              </c:numCache>
            </c:numRef>
          </c:cat>
          <c:val>
            <c:numRef>
              <c:f>Sheet1!$C$2:$C$12</c:f>
              <c:numCache>
                <c:formatCode>General</c:formatCode>
                <c:ptCount val="11"/>
                <c:pt idx="0">
                  <c:v>0</c:v>
                </c:pt>
                <c:pt idx="1">
                  <c:v>22.34462687978521</c:v>
                </c:pt>
                <c:pt idx="2">
                  <c:v>136.90896893091849</c:v>
                </c:pt>
                <c:pt idx="3">
                  <c:v>218.46996774891159</c:v>
                </c:pt>
                <c:pt idx="4">
                  <c:v>278.44976206582214</c:v>
                </c:pt>
                <c:pt idx="5">
                  <c:v>371.45320081622049</c:v>
                </c:pt>
                <c:pt idx="6">
                  <c:v>471.85620611962804</c:v>
                </c:pt>
                <c:pt idx="7">
                  <c:v>624.5338872444263</c:v>
                </c:pt>
                <c:pt idx="8">
                  <c:v>848.21699723537313</c:v>
                </c:pt>
                <c:pt idx="9">
                  <c:v>1180.4798808905762</c:v>
                </c:pt>
                <c:pt idx="10">
                  <c:v>1606.1846138261317</c:v>
                </c:pt>
              </c:numCache>
            </c:numRef>
          </c:val>
          <c:smooth val="0"/>
        </c:ser>
        <c:ser>
          <c:idx val="3"/>
          <c:order val="2"/>
          <c:tx>
            <c:strRef>
              <c:f>Sheet1!$D$1</c:f>
              <c:strCache>
                <c:ptCount val="1"/>
                <c:pt idx="0">
                  <c:v>Doubled Retirements</c:v>
                </c:pt>
              </c:strCache>
            </c:strRef>
          </c:tx>
          <c:marker>
            <c:symbol val="none"/>
          </c:marker>
          <c:val>
            <c:numRef>
              <c:f>Sheet1!$D$2:$D$12</c:f>
              <c:numCache>
                <c:formatCode>General</c:formatCode>
                <c:ptCount val="11"/>
                <c:pt idx="0">
                  <c:v>0</c:v>
                </c:pt>
                <c:pt idx="1">
                  <c:v>-757.13502960314509</c:v>
                </c:pt>
                <c:pt idx="2">
                  <c:v>-1116.6274481771252</c:v>
                </c:pt>
                <c:pt idx="3">
                  <c:v>-1358.5999246294814</c:v>
                </c:pt>
                <c:pt idx="4">
                  <c:v>-1510.3801109632623</c:v>
                </c:pt>
                <c:pt idx="5">
                  <c:v>-1580.8417744301405</c:v>
                </c:pt>
                <c:pt idx="6">
                  <c:v>-1620.2581764118222</c:v>
                </c:pt>
                <c:pt idx="7">
                  <c:v>-1562.6690013977932</c:v>
                </c:pt>
                <c:pt idx="8">
                  <c:v>-1401.238021564277</c:v>
                </c:pt>
                <c:pt idx="9">
                  <c:v>-1086.0742645575956</c:v>
                </c:pt>
                <c:pt idx="10">
                  <c:v>-655.19280487700598</c:v>
                </c:pt>
              </c:numCache>
            </c:numRef>
          </c:val>
          <c:smooth val="0"/>
        </c:ser>
        <c:ser>
          <c:idx val="1"/>
          <c:order val="3"/>
          <c:tx>
            <c:strRef>
              <c:f>Sheet1!$B$1</c:f>
              <c:strCache>
                <c:ptCount val="1"/>
                <c:pt idx="0">
                  <c:v>Flat Supply</c:v>
                </c:pt>
              </c:strCache>
            </c:strRef>
          </c:tx>
          <c:marker>
            <c:symbol val="none"/>
          </c:marker>
          <c:cat>
            <c:numRef>
              <c:f>Sheet1!$A$2:$A$12</c:f>
              <c:numCache>
                <c:formatCode>General</c:formatCode>
                <c:ptCount val="11"/>
                <c:pt idx="0">
                  <c:v>2014</c:v>
                </c:pt>
                <c:pt idx="1">
                  <c:v>2015</c:v>
                </c:pt>
                <c:pt idx="2">
                  <c:v>2016</c:v>
                </c:pt>
                <c:pt idx="3">
                  <c:v>2017</c:v>
                </c:pt>
                <c:pt idx="4">
                  <c:v>2018</c:v>
                </c:pt>
                <c:pt idx="5">
                  <c:v>2019</c:v>
                </c:pt>
                <c:pt idx="6">
                  <c:v>2020</c:v>
                </c:pt>
                <c:pt idx="7">
                  <c:v>2021</c:v>
                </c:pt>
                <c:pt idx="8">
                  <c:v>2022</c:v>
                </c:pt>
                <c:pt idx="9">
                  <c:v>2023</c:v>
                </c:pt>
                <c:pt idx="10">
                  <c:v>2024</c:v>
                </c:pt>
              </c:numCache>
            </c:numRef>
          </c:cat>
          <c:val>
            <c:numRef>
              <c:f>Sheet1!$B$2:$B$12</c:f>
              <c:numCache>
                <c:formatCode>General</c:formatCode>
                <c:ptCount val="11"/>
                <c:pt idx="0">
                  <c:v>0</c:v>
                </c:pt>
                <c:pt idx="1">
                  <c:v>22.34462687978521</c:v>
                </c:pt>
                <c:pt idx="2">
                  <c:v>36.599703930914984</c:v>
                </c:pt>
                <c:pt idx="3">
                  <c:v>-86.269579321087804</c:v>
                </c:pt>
                <c:pt idx="4">
                  <c:v>-338.79768279283599</c:v>
                </c:pt>
                <c:pt idx="5">
                  <c:v>-670.48670694707835</c:v>
                </c:pt>
                <c:pt idx="6">
                  <c:v>-1111.2237431386602</c:v>
                </c:pt>
                <c:pt idx="7">
                  <c:v>-1620.558690085687</c:v>
                </c:pt>
                <c:pt idx="8">
                  <c:v>-2184.3539530332782</c:v>
                </c:pt>
                <c:pt idx="9">
                  <c:v>-2769.8028854883014</c:v>
                </c:pt>
                <c:pt idx="10">
                  <c:v>-3396.9922826751281</c:v>
                </c:pt>
              </c:numCache>
            </c:numRef>
          </c:val>
          <c:smooth val="0"/>
        </c:ser>
        <c:dLbls>
          <c:showLegendKey val="0"/>
          <c:showVal val="0"/>
          <c:showCatName val="0"/>
          <c:showSerName val="0"/>
          <c:showPercent val="0"/>
          <c:showBubbleSize val="0"/>
        </c:dLbls>
        <c:marker val="1"/>
        <c:smooth val="0"/>
        <c:axId val="27811200"/>
        <c:axId val="27817088"/>
      </c:lineChart>
      <c:catAx>
        <c:axId val="27811200"/>
        <c:scaling>
          <c:orientation val="minMax"/>
        </c:scaling>
        <c:delete val="0"/>
        <c:axPos val="b"/>
        <c:numFmt formatCode="General" sourceLinked="1"/>
        <c:majorTickMark val="none"/>
        <c:minorTickMark val="none"/>
        <c:tickLblPos val="low"/>
        <c:txPr>
          <a:bodyPr/>
          <a:lstStyle/>
          <a:p>
            <a:pPr>
              <a:defRPr sz="1400" b="0">
                <a:latin typeface="Arial" panose="020B0604020202020204" pitchFamily="34" charset="0"/>
                <a:cs typeface="Arial" panose="020B0604020202020204" pitchFamily="34" charset="0"/>
              </a:defRPr>
            </a:pPr>
            <a:endParaRPr lang="en-US"/>
          </a:p>
        </c:txPr>
        <c:crossAx val="27817088"/>
        <c:crossesAt val="0"/>
        <c:auto val="1"/>
        <c:lblAlgn val="ctr"/>
        <c:lblOffset val="100"/>
        <c:noMultiLvlLbl val="0"/>
      </c:catAx>
      <c:valAx>
        <c:axId val="27817088"/>
        <c:scaling>
          <c:orientation val="minMax"/>
          <c:max val="5000"/>
          <c:min val="-5000"/>
        </c:scaling>
        <c:delete val="0"/>
        <c:axPos val="l"/>
        <c:majorGridlines>
          <c:spPr>
            <a:ln>
              <a:solidFill>
                <a:schemeClr val="bg1">
                  <a:lumMod val="85000"/>
                </a:schemeClr>
              </a:solidFill>
              <a:prstDash val="sysDot"/>
            </a:ln>
          </c:spPr>
        </c:majorGridlines>
        <c:minorGridlines>
          <c:spPr>
            <a:ln>
              <a:solidFill>
                <a:schemeClr val="bg1">
                  <a:lumMod val="85000"/>
                </a:schemeClr>
              </a:solidFill>
              <a:prstDash val="sysDot"/>
            </a:ln>
          </c:spPr>
        </c:minorGridlines>
        <c:numFmt formatCode="#,##0_);\(#,##0\)" sourceLinked="0"/>
        <c:majorTickMark val="out"/>
        <c:minorTickMark val="none"/>
        <c:tickLblPos val="nextTo"/>
        <c:txPr>
          <a:bodyPr/>
          <a:lstStyle/>
          <a:p>
            <a:pPr>
              <a:defRPr sz="1400" b="0">
                <a:latin typeface="Arial" panose="020B0604020202020204" pitchFamily="34" charset="0"/>
                <a:cs typeface="Arial" panose="020B0604020202020204" pitchFamily="34" charset="0"/>
              </a:defRPr>
            </a:pPr>
            <a:endParaRPr lang="en-US"/>
          </a:p>
        </c:txPr>
        <c:crossAx val="27811200"/>
        <c:crosses val="autoZero"/>
        <c:crossBetween val="between"/>
        <c:majorUnit val="2000"/>
        <c:minorUnit val="1000"/>
      </c:valAx>
    </c:plotArea>
    <c:legend>
      <c:legendPos val="r"/>
      <c:layout>
        <c:manualLayout>
          <c:xMode val="edge"/>
          <c:yMode val="edge"/>
          <c:x val="0.81698644320836045"/>
          <c:y val="0.148863371245261"/>
          <c:w val="0.18301355679163955"/>
          <c:h val="0.53861305531253034"/>
        </c:manualLayout>
      </c:layout>
      <c:overlay val="0"/>
      <c:txPr>
        <a:bodyPr/>
        <a:lstStyle/>
        <a:p>
          <a:pPr>
            <a:defRPr sz="1200" b="0">
              <a:latin typeface="Arial" panose="020B0604020202020204" pitchFamily="34" charset="0"/>
              <a:cs typeface="Arial" panose="020B0604020202020204" pitchFamily="34" charset="0"/>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149594259433167E-2"/>
          <c:y val="3.9605148040705439E-2"/>
          <c:w val="0.71961894098100121"/>
          <c:h val="0.8654339918036561"/>
        </c:manualLayout>
      </c:layout>
      <c:areaChart>
        <c:grouping val="stacked"/>
        <c:varyColors val="0"/>
        <c:ser>
          <c:idx val="0"/>
          <c:order val="0"/>
          <c:tx>
            <c:strRef>
              <c:f>Sheet1!$B$1</c:f>
              <c:strCache>
                <c:ptCount val="1"/>
                <c:pt idx="0">
                  <c:v>Current Workforce Minus Retirements</c:v>
                </c:pt>
              </c:strCache>
            </c:strRef>
          </c:tx>
          <c:cat>
            <c:numRef>
              <c:f>Sheet1!$A$2:$A$12</c:f>
              <c:numCache>
                <c:formatCode>General</c:formatCode>
                <c:ptCount val="11"/>
                <c:pt idx="0">
                  <c:v>2014</c:v>
                </c:pt>
                <c:pt idx="1">
                  <c:v>2015</c:v>
                </c:pt>
                <c:pt idx="2">
                  <c:v>2016</c:v>
                </c:pt>
                <c:pt idx="3">
                  <c:v>2017</c:v>
                </c:pt>
                <c:pt idx="4">
                  <c:v>2018</c:v>
                </c:pt>
                <c:pt idx="5">
                  <c:v>2019</c:v>
                </c:pt>
                <c:pt idx="6">
                  <c:v>2020</c:v>
                </c:pt>
                <c:pt idx="7">
                  <c:v>2021</c:v>
                </c:pt>
                <c:pt idx="8">
                  <c:v>2022</c:v>
                </c:pt>
                <c:pt idx="9">
                  <c:v>2023</c:v>
                </c:pt>
                <c:pt idx="10">
                  <c:v>2024</c:v>
                </c:pt>
              </c:numCache>
            </c:numRef>
          </c:cat>
          <c:val>
            <c:numRef>
              <c:f>Sheet1!$B$2:$B$12</c:f>
              <c:numCache>
                <c:formatCode>#,##0</c:formatCode>
                <c:ptCount val="11"/>
                <c:pt idx="0">
                  <c:v>5058.9000000000005</c:v>
                </c:pt>
                <c:pt idx="1">
                  <c:v>4892.6640660032808</c:v>
                </c:pt>
                <c:pt idx="2">
                  <c:v>4783.4048801239969</c:v>
                </c:pt>
                <c:pt idx="3">
                  <c:v>4655.8676872951191</c:v>
                </c:pt>
                <c:pt idx="4">
                  <c:v>4509.8625847484127</c:v>
                </c:pt>
                <c:pt idx="5">
                  <c:v>4389.87658230533</c:v>
                </c:pt>
                <c:pt idx="6">
                  <c:v>4265.4197952862405</c:v>
                </c:pt>
                <c:pt idx="7">
                  <c:v>4123.532839172296</c:v>
                </c:pt>
                <c:pt idx="8">
                  <c:v>3978.4358269167265</c:v>
                </c:pt>
                <c:pt idx="9">
                  <c:v>3835.8616164503478</c:v>
                </c:pt>
                <c:pt idx="10">
                  <c:v>3703.4630741453752</c:v>
                </c:pt>
              </c:numCache>
            </c:numRef>
          </c:val>
        </c:ser>
        <c:dLbls>
          <c:showLegendKey val="0"/>
          <c:showVal val="0"/>
          <c:showCatName val="0"/>
          <c:showSerName val="0"/>
          <c:showPercent val="0"/>
          <c:showBubbleSize val="0"/>
        </c:dLbls>
        <c:axId val="27869568"/>
        <c:axId val="27871104"/>
      </c:areaChart>
      <c:catAx>
        <c:axId val="27869568"/>
        <c:scaling>
          <c:orientation val="minMax"/>
        </c:scaling>
        <c:delete val="0"/>
        <c:axPos val="b"/>
        <c:numFmt formatCode="General" sourceLinked="1"/>
        <c:majorTickMark val="out"/>
        <c:minorTickMark val="none"/>
        <c:tickLblPos val="nextTo"/>
        <c:crossAx val="27871104"/>
        <c:crosses val="autoZero"/>
        <c:auto val="1"/>
        <c:lblAlgn val="ctr"/>
        <c:lblOffset val="100"/>
        <c:noMultiLvlLbl val="0"/>
      </c:catAx>
      <c:valAx>
        <c:axId val="27871104"/>
        <c:scaling>
          <c:orientation val="minMax"/>
          <c:max val="6000"/>
        </c:scaling>
        <c:delete val="0"/>
        <c:axPos val="l"/>
        <c:majorGridlines>
          <c:spPr>
            <a:ln>
              <a:solidFill>
                <a:schemeClr val="bg1">
                  <a:lumMod val="85000"/>
                </a:schemeClr>
              </a:solidFill>
              <a:prstDash val="sysDot"/>
            </a:ln>
          </c:spPr>
        </c:majorGridlines>
        <c:minorGridlines/>
        <c:numFmt formatCode="#,##0" sourceLinked="0"/>
        <c:majorTickMark val="out"/>
        <c:minorTickMark val="none"/>
        <c:tickLblPos val="nextTo"/>
        <c:crossAx val="27869568"/>
        <c:crosses val="autoZero"/>
        <c:crossBetween val="between"/>
        <c:majorUnit val="1000"/>
        <c:minorUnit val="1000"/>
      </c:valAx>
    </c:plotArea>
    <c:legend>
      <c:legendPos val="r"/>
      <c:layout>
        <c:manualLayout>
          <c:xMode val="edge"/>
          <c:yMode val="edge"/>
          <c:x val="0.77723109152640324"/>
          <c:y val="0.27849300087489065"/>
          <c:w val="0.20442028462038572"/>
          <c:h val="0.48037547389909596"/>
        </c:manualLayout>
      </c:layout>
      <c:overlay val="0"/>
      <c:txPr>
        <a:bodyPr/>
        <a:lstStyle/>
        <a:p>
          <a:pPr>
            <a:defRPr sz="1200"/>
          </a:pPr>
          <a:endParaRPr lang="en-US"/>
        </a:p>
      </c:txPr>
    </c:legend>
    <c:plotVisOnly val="1"/>
    <c:dispBlanksAs val="zero"/>
    <c:showDLblsOverMax val="0"/>
  </c:chart>
  <c:txPr>
    <a:bodyPr/>
    <a:lstStyle/>
    <a:p>
      <a:pPr>
        <a:defRPr sz="1400">
          <a:latin typeface="Arial" panose="020B0604020202020204" pitchFamily="34" charset="0"/>
          <a:cs typeface="Arial" panose="020B0604020202020204" pitchFamily="34" charset="0"/>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49594259433167E-2"/>
          <c:y val="3.9605148040705439E-2"/>
          <c:w val="0.71961894098100121"/>
          <c:h val="0.8654339918036561"/>
        </c:manualLayout>
      </c:layout>
      <c:barChart>
        <c:barDir val="col"/>
        <c:grouping val="stacked"/>
        <c:varyColors val="0"/>
        <c:ser>
          <c:idx val="0"/>
          <c:order val="0"/>
          <c:tx>
            <c:strRef>
              <c:f>Sheet1!$B$1</c:f>
              <c:strCache>
                <c:ptCount val="1"/>
                <c:pt idx="0">
                  <c:v>Current Year Graduates                  (No Growth)</c:v>
                </c:pt>
              </c:strCache>
            </c:strRef>
          </c:tx>
          <c:invertIfNegative val="0"/>
          <c:cat>
            <c:numRef>
              <c:f>Sheet1!$A$2:$A$12</c:f>
              <c:numCache>
                <c:formatCode>General</c:formatCode>
                <c:ptCount val="11"/>
                <c:pt idx="0">
                  <c:v>2014</c:v>
                </c:pt>
                <c:pt idx="1">
                  <c:v>2015</c:v>
                </c:pt>
                <c:pt idx="2">
                  <c:v>2016</c:v>
                </c:pt>
                <c:pt idx="3">
                  <c:v>2017</c:v>
                </c:pt>
                <c:pt idx="4">
                  <c:v>2018</c:v>
                </c:pt>
                <c:pt idx="5">
                  <c:v>2019</c:v>
                </c:pt>
                <c:pt idx="6">
                  <c:v>2020</c:v>
                </c:pt>
                <c:pt idx="7">
                  <c:v>2021</c:v>
                </c:pt>
                <c:pt idx="8">
                  <c:v>2022</c:v>
                </c:pt>
                <c:pt idx="9">
                  <c:v>2023</c:v>
                </c:pt>
                <c:pt idx="10">
                  <c:v>2024</c:v>
                </c:pt>
              </c:numCache>
            </c:numRef>
          </c:cat>
          <c:val>
            <c:numRef>
              <c:f>Sheet1!$B$2:$B$12</c:f>
              <c:numCache>
                <c:formatCode>General</c:formatCode>
                <c:ptCount val="11"/>
                <c:pt idx="0" formatCode="#,##0">
                  <c:v>0</c:v>
                </c:pt>
                <c:pt idx="1">
                  <c:v>133.20000000000002</c:v>
                </c:pt>
                <c:pt idx="2">
                  <c:v>133.20000000000002</c:v>
                </c:pt>
                <c:pt idx="3">
                  <c:v>133.20000000000002</c:v>
                </c:pt>
                <c:pt idx="4">
                  <c:v>133.20000000000002</c:v>
                </c:pt>
                <c:pt idx="5">
                  <c:v>133.20000000000002</c:v>
                </c:pt>
                <c:pt idx="6">
                  <c:v>133.20000000000002</c:v>
                </c:pt>
                <c:pt idx="7">
                  <c:v>133.20000000000002</c:v>
                </c:pt>
                <c:pt idx="8">
                  <c:v>133.20000000000002</c:v>
                </c:pt>
                <c:pt idx="9">
                  <c:v>133.20000000000002</c:v>
                </c:pt>
                <c:pt idx="10">
                  <c:v>133.20000000000002</c:v>
                </c:pt>
              </c:numCache>
            </c:numRef>
          </c:val>
        </c:ser>
        <c:ser>
          <c:idx val="1"/>
          <c:order val="1"/>
          <c:tx>
            <c:strRef>
              <c:f>Sheet1!$C$1</c:f>
              <c:strCache>
                <c:ptCount val="1"/>
                <c:pt idx="0">
                  <c:v>Cumulative             Prior Graduates                (No Growth)</c:v>
                </c:pt>
              </c:strCache>
            </c:strRef>
          </c:tx>
          <c:spPr>
            <a:solidFill>
              <a:schemeClr val="accent1">
                <a:lumMod val="40000"/>
                <a:lumOff val="60000"/>
              </a:schemeClr>
            </a:solidFill>
          </c:spPr>
          <c:invertIfNegative val="0"/>
          <c:cat>
            <c:numRef>
              <c:f>Sheet1!$A$2:$A$12</c:f>
              <c:numCache>
                <c:formatCode>General</c:formatCode>
                <c:ptCount val="11"/>
                <c:pt idx="0">
                  <c:v>2014</c:v>
                </c:pt>
                <c:pt idx="1">
                  <c:v>2015</c:v>
                </c:pt>
                <c:pt idx="2">
                  <c:v>2016</c:v>
                </c:pt>
                <c:pt idx="3">
                  <c:v>2017</c:v>
                </c:pt>
                <c:pt idx="4">
                  <c:v>2018</c:v>
                </c:pt>
                <c:pt idx="5">
                  <c:v>2019</c:v>
                </c:pt>
                <c:pt idx="6">
                  <c:v>2020</c:v>
                </c:pt>
                <c:pt idx="7">
                  <c:v>2021</c:v>
                </c:pt>
                <c:pt idx="8">
                  <c:v>2022</c:v>
                </c:pt>
                <c:pt idx="9">
                  <c:v>2023</c:v>
                </c:pt>
                <c:pt idx="10">
                  <c:v>2024</c:v>
                </c:pt>
              </c:numCache>
            </c:numRef>
          </c:cat>
          <c:val>
            <c:numRef>
              <c:f>Sheet1!$C$2:$C$12</c:f>
              <c:numCache>
                <c:formatCode>General</c:formatCode>
                <c:ptCount val="11"/>
                <c:pt idx="0">
                  <c:v>0</c:v>
                </c:pt>
                <c:pt idx="1">
                  <c:v>0</c:v>
                </c:pt>
                <c:pt idx="2">
                  <c:v>133.20000000000002</c:v>
                </c:pt>
                <c:pt idx="3">
                  <c:v>266.39999999999998</c:v>
                </c:pt>
                <c:pt idx="4">
                  <c:v>399.6</c:v>
                </c:pt>
                <c:pt idx="5">
                  <c:v>532.80000000000007</c:v>
                </c:pt>
                <c:pt idx="6">
                  <c:v>666.00000000000011</c:v>
                </c:pt>
                <c:pt idx="7">
                  <c:v>799.20000000000016</c:v>
                </c:pt>
                <c:pt idx="8">
                  <c:v>932.40000000000009</c:v>
                </c:pt>
                <c:pt idx="9">
                  <c:v>1065.6000000000001</c:v>
                </c:pt>
                <c:pt idx="10">
                  <c:v>1198.8000000000002</c:v>
                </c:pt>
              </c:numCache>
            </c:numRef>
          </c:val>
        </c:ser>
        <c:dLbls>
          <c:showLegendKey val="0"/>
          <c:showVal val="0"/>
          <c:showCatName val="0"/>
          <c:showSerName val="0"/>
          <c:showPercent val="0"/>
          <c:showBubbleSize val="0"/>
        </c:dLbls>
        <c:gapWidth val="150"/>
        <c:overlap val="100"/>
        <c:axId val="27960832"/>
        <c:axId val="27962368"/>
      </c:barChart>
      <c:catAx>
        <c:axId val="27960832"/>
        <c:scaling>
          <c:orientation val="minMax"/>
        </c:scaling>
        <c:delete val="0"/>
        <c:axPos val="b"/>
        <c:numFmt formatCode="General" sourceLinked="1"/>
        <c:majorTickMark val="out"/>
        <c:minorTickMark val="none"/>
        <c:tickLblPos val="nextTo"/>
        <c:crossAx val="27962368"/>
        <c:crosses val="autoZero"/>
        <c:auto val="1"/>
        <c:lblAlgn val="ctr"/>
        <c:lblOffset val="100"/>
        <c:noMultiLvlLbl val="0"/>
      </c:catAx>
      <c:valAx>
        <c:axId val="27962368"/>
        <c:scaling>
          <c:orientation val="minMax"/>
          <c:max val="6000"/>
        </c:scaling>
        <c:delete val="0"/>
        <c:axPos val="l"/>
        <c:majorGridlines>
          <c:spPr>
            <a:ln>
              <a:solidFill>
                <a:schemeClr val="bg1">
                  <a:lumMod val="85000"/>
                </a:schemeClr>
              </a:solidFill>
              <a:prstDash val="sysDot"/>
            </a:ln>
          </c:spPr>
        </c:majorGridlines>
        <c:minorGridlines/>
        <c:numFmt formatCode="#,##0" sourceLinked="0"/>
        <c:majorTickMark val="out"/>
        <c:minorTickMark val="none"/>
        <c:tickLblPos val="nextTo"/>
        <c:crossAx val="27960832"/>
        <c:crosses val="autoZero"/>
        <c:crossBetween val="between"/>
        <c:majorUnit val="1000"/>
        <c:minorUnit val="1000"/>
      </c:valAx>
    </c:plotArea>
    <c:legend>
      <c:legendPos val="r"/>
      <c:layout>
        <c:manualLayout>
          <c:xMode val="edge"/>
          <c:yMode val="edge"/>
          <c:x val="0.82166474030195757"/>
          <c:y val="0.20676825119082337"/>
          <c:w val="0.16916094777143684"/>
          <c:h val="0.44448818897637793"/>
        </c:manualLayout>
      </c:layout>
      <c:overlay val="0"/>
      <c:txPr>
        <a:bodyPr/>
        <a:lstStyle/>
        <a:p>
          <a:pPr>
            <a:defRPr sz="1200"/>
          </a:pPr>
          <a:endParaRPr lang="en-US"/>
        </a:p>
      </c:txPr>
    </c:legend>
    <c:plotVisOnly val="1"/>
    <c:dispBlanksAs val="zero"/>
    <c:showDLblsOverMax val="0"/>
  </c:chart>
  <c:txPr>
    <a:bodyPr/>
    <a:lstStyle/>
    <a:p>
      <a:pPr>
        <a:defRPr sz="1400">
          <a:latin typeface="Arial" panose="020B0604020202020204" pitchFamily="34" charset="0"/>
          <a:cs typeface="Arial" panose="020B0604020202020204" pitchFamily="34" charset="0"/>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49594259433167E-2"/>
          <c:y val="3.9605148040705439E-2"/>
          <c:w val="0.71961894098100121"/>
          <c:h val="0.8654339918036561"/>
        </c:manualLayout>
      </c:layout>
      <c:areaChart>
        <c:grouping val="stacked"/>
        <c:varyColors val="0"/>
        <c:ser>
          <c:idx val="0"/>
          <c:order val="0"/>
          <c:tx>
            <c:strRef>
              <c:f>Sheet1!$B$1</c:f>
              <c:strCache>
                <c:ptCount val="1"/>
                <c:pt idx="0">
                  <c:v>Current Workforce Minus Retirements</c:v>
                </c:pt>
              </c:strCache>
            </c:strRef>
          </c:tx>
          <c:cat>
            <c:numRef>
              <c:f>Sheet1!$A$2:$A$12</c:f>
              <c:numCache>
                <c:formatCode>General</c:formatCode>
                <c:ptCount val="11"/>
                <c:pt idx="0">
                  <c:v>2014</c:v>
                </c:pt>
                <c:pt idx="1">
                  <c:v>2015</c:v>
                </c:pt>
                <c:pt idx="2">
                  <c:v>2016</c:v>
                </c:pt>
                <c:pt idx="3">
                  <c:v>2017</c:v>
                </c:pt>
                <c:pt idx="4">
                  <c:v>2018</c:v>
                </c:pt>
                <c:pt idx="5">
                  <c:v>2019</c:v>
                </c:pt>
                <c:pt idx="6">
                  <c:v>2020</c:v>
                </c:pt>
                <c:pt idx="7">
                  <c:v>2021</c:v>
                </c:pt>
                <c:pt idx="8">
                  <c:v>2022</c:v>
                </c:pt>
                <c:pt idx="9">
                  <c:v>2023</c:v>
                </c:pt>
                <c:pt idx="10">
                  <c:v>2024</c:v>
                </c:pt>
              </c:numCache>
            </c:numRef>
          </c:cat>
          <c:val>
            <c:numRef>
              <c:f>Sheet1!$B$2:$B$12</c:f>
              <c:numCache>
                <c:formatCode>#,##0</c:formatCode>
                <c:ptCount val="11"/>
                <c:pt idx="0">
                  <c:v>5058.9000000000005</c:v>
                </c:pt>
                <c:pt idx="1">
                  <c:v>4892.6640660032808</c:v>
                </c:pt>
                <c:pt idx="2">
                  <c:v>4783.4048801239969</c:v>
                </c:pt>
                <c:pt idx="3">
                  <c:v>4655.8676872951191</c:v>
                </c:pt>
                <c:pt idx="4">
                  <c:v>4509.8625847484127</c:v>
                </c:pt>
                <c:pt idx="5">
                  <c:v>4389.87658230533</c:v>
                </c:pt>
                <c:pt idx="6">
                  <c:v>4265.4197952862405</c:v>
                </c:pt>
                <c:pt idx="7">
                  <c:v>4123.532839172296</c:v>
                </c:pt>
                <c:pt idx="8">
                  <c:v>3978.4358269167265</c:v>
                </c:pt>
                <c:pt idx="9">
                  <c:v>3835.8616164503478</c:v>
                </c:pt>
                <c:pt idx="10">
                  <c:v>3703.4630741453752</c:v>
                </c:pt>
              </c:numCache>
            </c:numRef>
          </c:val>
        </c:ser>
        <c:ser>
          <c:idx val="1"/>
          <c:order val="1"/>
          <c:tx>
            <c:strRef>
              <c:f>Sheet1!$C$1</c:f>
              <c:strCache>
                <c:ptCount val="1"/>
                <c:pt idx="0">
                  <c:v>Cumulative            New Graduates       (No Growth)</c:v>
                </c:pt>
              </c:strCache>
            </c:strRef>
          </c:tx>
          <c:spPr>
            <a:solidFill>
              <a:schemeClr val="accent1">
                <a:lumMod val="40000"/>
                <a:lumOff val="60000"/>
              </a:schemeClr>
            </a:solidFill>
          </c:spPr>
          <c:cat>
            <c:numRef>
              <c:f>Sheet1!$A$2:$A$12</c:f>
              <c:numCache>
                <c:formatCode>General</c:formatCode>
                <c:ptCount val="11"/>
                <c:pt idx="0">
                  <c:v>2014</c:v>
                </c:pt>
                <c:pt idx="1">
                  <c:v>2015</c:v>
                </c:pt>
                <c:pt idx="2">
                  <c:v>2016</c:v>
                </c:pt>
                <c:pt idx="3">
                  <c:v>2017</c:v>
                </c:pt>
                <c:pt idx="4">
                  <c:v>2018</c:v>
                </c:pt>
                <c:pt idx="5">
                  <c:v>2019</c:v>
                </c:pt>
                <c:pt idx="6">
                  <c:v>2020</c:v>
                </c:pt>
                <c:pt idx="7">
                  <c:v>2021</c:v>
                </c:pt>
                <c:pt idx="8">
                  <c:v>2022</c:v>
                </c:pt>
                <c:pt idx="9">
                  <c:v>2023</c:v>
                </c:pt>
                <c:pt idx="10">
                  <c:v>2024</c:v>
                </c:pt>
              </c:numCache>
            </c:numRef>
          </c:cat>
          <c:val>
            <c:numRef>
              <c:f>Sheet1!$C$2:$C$12</c:f>
              <c:numCache>
                <c:formatCode>General</c:formatCode>
                <c:ptCount val="11"/>
                <c:pt idx="0">
                  <c:v>0</c:v>
                </c:pt>
                <c:pt idx="1">
                  <c:v>133.20000000000002</c:v>
                </c:pt>
                <c:pt idx="2">
                  <c:v>266.40000000000003</c:v>
                </c:pt>
                <c:pt idx="3">
                  <c:v>399.6</c:v>
                </c:pt>
                <c:pt idx="4">
                  <c:v>532.80000000000007</c:v>
                </c:pt>
                <c:pt idx="5">
                  <c:v>666.00000000000011</c:v>
                </c:pt>
                <c:pt idx="6">
                  <c:v>799.20000000000016</c:v>
                </c:pt>
                <c:pt idx="7">
                  <c:v>932.4000000000002</c:v>
                </c:pt>
                <c:pt idx="8">
                  <c:v>1065.6000000000001</c:v>
                </c:pt>
                <c:pt idx="9">
                  <c:v>1198.8000000000002</c:v>
                </c:pt>
                <c:pt idx="10">
                  <c:v>1332.0000000000002</c:v>
                </c:pt>
              </c:numCache>
            </c:numRef>
          </c:val>
        </c:ser>
        <c:dLbls>
          <c:showLegendKey val="0"/>
          <c:showVal val="0"/>
          <c:showCatName val="0"/>
          <c:showSerName val="0"/>
          <c:showPercent val="0"/>
          <c:showBubbleSize val="0"/>
        </c:dLbls>
        <c:axId val="29760512"/>
        <c:axId val="29762304"/>
      </c:areaChart>
      <c:lineChart>
        <c:grouping val="standard"/>
        <c:varyColors val="0"/>
        <c:ser>
          <c:idx val="2"/>
          <c:order val="2"/>
          <c:tx>
            <c:strRef>
              <c:f>Sheet1!$D$1</c:f>
              <c:strCache>
                <c:ptCount val="1"/>
                <c:pt idx="0">
                  <c:v>Projected Demand (1.5% Growth)</c:v>
                </c:pt>
              </c:strCache>
            </c:strRef>
          </c:tx>
          <c:spPr>
            <a:ln w="38100"/>
          </c:spPr>
          <c:marker>
            <c:symbol val="none"/>
          </c:marker>
          <c:cat>
            <c:numRef>
              <c:f>Sheet1!$A$2:$A$12</c:f>
              <c:numCache>
                <c:formatCode>General</c:formatCode>
                <c:ptCount val="11"/>
                <c:pt idx="0">
                  <c:v>2014</c:v>
                </c:pt>
                <c:pt idx="1">
                  <c:v>2015</c:v>
                </c:pt>
                <c:pt idx="2">
                  <c:v>2016</c:v>
                </c:pt>
                <c:pt idx="3">
                  <c:v>2017</c:v>
                </c:pt>
                <c:pt idx="4">
                  <c:v>2018</c:v>
                </c:pt>
                <c:pt idx="5">
                  <c:v>2019</c:v>
                </c:pt>
                <c:pt idx="6">
                  <c:v>2020</c:v>
                </c:pt>
                <c:pt idx="7">
                  <c:v>2021</c:v>
                </c:pt>
                <c:pt idx="8">
                  <c:v>2022</c:v>
                </c:pt>
                <c:pt idx="9">
                  <c:v>2023</c:v>
                </c:pt>
                <c:pt idx="10">
                  <c:v>2024</c:v>
                </c:pt>
              </c:numCache>
            </c:numRef>
          </c:cat>
          <c:val>
            <c:numRef>
              <c:f>Sheet1!$D$2:$D$12</c:f>
              <c:numCache>
                <c:formatCode>#,##0</c:formatCode>
                <c:ptCount val="11"/>
                <c:pt idx="0">
                  <c:v>5058.9000000000005</c:v>
                </c:pt>
                <c:pt idx="1">
                  <c:v>5134.7835000000005</c:v>
                </c:pt>
                <c:pt idx="2">
                  <c:v>5211.8052525000003</c:v>
                </c:pt>
                <c:pt idx="3">
                  <c:v>5289.9823312874996</c:v>
                </c:pt>
                <c:pt idx="4">
                  <c:v>5369.3320662568112</c:v>
                </c:pt>
                <c:pt idx="5">
                  <c:v>5449.8720472506629</c:v>
                </c:pt>
                <c:pt idx="6">
                  <c:v>5531.6201279594225</c:v>
                </c:pt>
                <c:pt idx="7">
                  <c:v>5614.5944298788136</c:v>
                </c:pt>
                <c:pt idx="8">
                  <c:v>5698.8133463269951</c:v>
                </c:pt>
                <c:pt idx="9">
                  <c:v>5784.2955465218993</c:v>
                </c:pt>
                <c:pt idx="10">
                  <c:v>5871.0599797197274</c:v>
                </c:pt>
              </c:numCache>
            </c:numRef>
          </c:val>
          <c:smooth val="0"/>
        </c:ser>
        <c:dLbls>
          <c:showLegendKey val="0"/>
          <c:showVal val="0"/>
          <c:showCatName val="0"/>
          <c:showSerName val="0"/>
          <c:showPercent val="0"/>
          <c:showBubbleSize val="0"/>
        </c:dLbls>
        <c:marker val="1"/>
        <c:smooth val="0"/>
        <c:axId val="29760512"/>
        <c:axId val="29762304"/>
      </c:lineChart>
      <c:catAx>
        <c:axId val="29760512"/>
        <c:scaling>
          <c:orientation val="minMax"/>
        </c:scaling>
        <c:delete val="0"/>
        <c:axPos val="b"/>
        <c:numFmt formatCode="General" sourceLinked="1"/>
        <c:majorTickMark val="out"/>
        <c:minorTickMark val="none"/>
        <c:tickLblPos val="nextTo"/>
        <c:crossAx val="29762304"/>
        <c:crosses val="autoZero"/>
        <c:auto val="1"/>
        <c:lblAlgn val="ctr"/>
        <c:lblOffset val="100"/>
        <c:noMultiLvlLbl val="0"/>
      </c:catAx>
      <c:valAx>
        <c:axId val="29762304"/>
        <c:scaling>
          <c:orientation val="minMax"/>
          <c:max val="6000"/>
        </c:scaling>
        <c:delete val="0"/>
        <c:axPos val="l"/>
        <c:majorGridlines>
          <c:spPr>
            <a:ln>
              <a:solidFill>
                <a:schemeClr val="bg1">
                  <a:lumMod val="85000"/>
                </a:schemeClr>
              </a:solidFill>
              <a:prstDash val="sysDot"/>
            </a:ln>
          </c:spPr>
        </c:majorGridlines>
        <c:minorGridlines/>
        <c:numFmt formatCode="#,##0" sourceLinked="0"/>
        <c:majorTickMark val="out"/>
        <c:minorTickMark val="none"/>
        <c:tickLblPos val="nextTo"/>
        <c:crossAx val="29760512"/>
        <c:crosses val="autoZero"/>
        <c:crossBetween val="between"/>
        <c:majorUnit val="1000"/>
        <c:minorUnit val="1000"/>
      </c:valAx>
    </c:plotArea>
    <c:legend>
      <c:legendPos val="r"/>
      <c:layout>
        <c:manualLayout>
          <c:xMode val="edge"/>
          <c:yMode val="edge"/>
          <c:x val="0.77723109152640324"/>
          <c:y val="0.2260238650724215"/>
          <c:w val="0.20442028462038572"/>
          <c:h val="0.53284460970156511"/>
        </c:manualLayout>
      </c:layout>
      <c:overlay val="0"/>
      <c:txPr>
        <a:bodyPr/>
        <a:lstStyle/>
        <a:p>
          <a:pPr>
            <a:defRPr sz="1200"/>
          </a:pPr>
          <a:endParaRPr lang="en-US"/>
        </a:p>
      </c:txPr>
    </c:legend>
    <c:plotVisOnly val="1"/>
    <c:dispBlanksAs val="zero"/>
    <c:showDLblsOverMax val="0"/>
  </c:chart>
  <c:txPr>
    <a:bodyPr/>
    <a:lstStyle/>
    <a:p>
      <a:pPr>
        <a:defRPr sz="1400">
          <a:latin typeface="Arial" panose="020B0604020202020204" pitchFamily="34" charset="0"/>
          <a:cs typeface="Arial" panose="020B0604020202020204"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149594259433167E-2"/>
          <c:y val="3.9605148040705439E-2"/>
          <c:w val="0.71961894098100121"/>
          <c:h val="0.8654339918036561"/>
        </c:manualLayout>
      </c:layout>
      <c:lineChart>
        <c:grouping val="standard"/>
        <c:varyColors val="0"/>
        <c:ser>
          <c:idx val="2"/>
          <c:order val="0"/>
          <c:tx>
            <c:strRef>
              <c:f>Sheet1!$E$1</c:f>
              <c:strCache>
                <c:ptCount val="1"/>
                <c:pt idx="0">
                  <c:v>Increase in Residencies</c:v>
                </c:pt>
              </c:strCache>
            </c:strRef>
          </c:tx>
          <c:spPr>
            <a:ln>
              <a:solidFill>
                <a:schemeClr val="accent1"/>
              </a:solidFill>
            </a:ln>
          </c:spPr>
          <c:marker>
            <c:symbol val="none"/>
          </c:marker>
          <c:cat>
            <c:numRef>
              <c:f>Sheet1!$A$2:$A$12</c:f>
              <c:numCache>
                <c:formatCode>General</c:formatCode>
                <c:ptCount val="11"/>
                <c:pt idx="0">
                  <c:v>2014</c:v>
                </c:pt>
                <c:pt idx="1">
                  <c:v>2015</c:v>
                </c:pt>
                <c:pt idx="2">
                  <c:v>2016</c:v>
                </c:pt>
                <c:pt idx="3">
                  <c:v>2017</c:v>
                </c:pt>
                <c:pt idx="4">
                  <c:v>2018</c:v>
                </c:pt>
                <c:pt idx="5">
                  <c:v>2019</c:v>
                </c:pt>
                <c:pt idx="6">
                  <c:v>2020</c:v>
                </c:pt>
                <c:pt idx="7">
                  <c:v>2021</c:v>
                </c:pt>
                <c:pt idx="8">
                  <c:v>2022</c:v>
                </c:pt>
                <c:pt idx="9">
                  <c:v>2023</c:v>
                </c:pt>
                <c:pt idx="10">
                  <c:v>2024</c:v>
                </c:pt>
              </c:numCache>
            </c:numRef>
          </c:cat>
          <c:val>
            <c:numRef>
              <c:f>Sheet1!$E$2:$E$12</c:f>
              <c:numCache>
                <c:formatCode>_(* #,##0_);_(* \(#,##0\);_(* "-"??_);_(@_)</c:formatCode>
                <c:ptCount val="11"/>
                <c:pt idx="0">
                  <c:v>0</c:v>
                </c:pt>
                <c:pt idx="1">
                  <c:v>-108.91943399671982</c:v>
                </c:pt>
                <c:pt idx="2">
                  <c:v>-148.68037237600311</c:v>
                </c:pt>
                <c:pt idx="3">
                  <c:v>-193.22264399238065</c:v>
                </c:pt>
                <c:pt idx="4">
                  <c:v>-241.28828150839854</c:v>
                </c:pt>
                <c:pt idx="5">
                  <c:v>-246.79614494533234</c:v>
                </c:pt>
                <c:pt idx="6">
                  <c:v>-238.48108067318208</c:v>
                </c:pt>
                <c:pt idx="7">
                  <c:v>-227.37041350651725</c:v>
                </c:pt>
                <c:pt idx="8">
                  <c:v>-197.1172244902682</c:v>
                </c:pt>
                <c:pt idx="9">
                  <c:v>-139.64760565955021</c:v>
                </c:pt>
                <c:pt idx="10">
                  <c:v>-44.731948721150729</c:v>
                </c:pt>
              </c:numCache>
            </c:numRef>
          </c:val>
          <c:smooth val="0"/>
        </c:ser>
        <c:ser>
          <c:idx val="1"/>
          <c:order val="1"/>
          <c:tx>
            <c:strRef>
              <c:f>Sheet1!$B$1</c:f>
              <c:strCache>
                <c:ptCount val="1"/>
                <c:pt idx="0">
                  <c:v>No Specialization</c:v>
                </c:pt>
              </c:strCache>
            </c:strRef>
          </c:tx>
          <c:marker>
            <c:symbol val="none"/>
          </c:marker>
          <c:cat>
            <c:numRef>
              <c:f>Sheet1!$A$2:$A$12</c:f>
              <c:numCache>
                <c:formatCode>General</c:formatCode>
                <c:ptCount val="11"/>
                <c:pt idx="0">
                  <c:v>2014</c:v>
                </c:pt>
                <c:pt idx="1">
                  <c:v>2015</c:v>
                </c:pt>
                <c:pt idx="2">
                  <c:v>2016</c:v>
                </c:pt>
                <c:pt idx="3">
                  <c:v>2017</c:v>
                </c:pt>
                <c:pt idx="4">
                  <c:v>2018</c:v>
                </c:pt>
                <c:pt idx="5">
                  <c:v>2019</c:v>
                </c:pt>
                <c:pt idx="6">
                  <c:v>2020</c:v>
                </c:pt>
                <c:pt idx="7">
                  <c:v>2021</c:v>
                </c:pt>
                <c:pt idx="8">
                  <c:v>2022</c:v>
                </c:pt>
                <c:pt idx="9">
                  <c:v>2023</c:v>
                </c:pt>
                <c:pt idx="10">
                  <c:v>2024</c:v>
                </c:pt>
              </c:numCache>
            </c:numRef>
          </c:cat>
          <c:val>
            <c:numRef>
              <c:f>Sheet1!$B$2:$B$12</c:f>
              <c:numCache>
                <c:formatCode>General</c:formatCode>
                <c:ptCount val="11"/>
                <c:pt idx="0">
                  <c:v>0</c:v>
                </c:pt>
                <c:pt idx="1">
                  <c:v>-39.619433996719636</c:v>
                </c:pt>
                <c:pt idx="2">
                  <c:v>-23.400372376003361</c:v>
                </c:pt>
                <c:pt idx="3">
                  <c:v>-26.614643992380479</c:v>
                </c:pt>
                <c:pt idx="4">
                  <c:v>-49.46948150839853</c:v>
                </c:pt>
                <c:pt idx="5">
                  <c:v>-47.495464945332969</c:v>
                </c:pt>
                <c:pt idx="6">
                  <c:v>-51.200332673181947</c:v>
                </c:pt>
                <c:pt idx="7">
                  <c:v>-73.561590706517563</c:v>
                </c:pt>
                <c:pt idx="8">
                  <c:v>-100.37751941026909</c:v>
                </c:pt>
                <c:pt idx="9">
                  <c:v>-125.93393007155191</c:v>
                </c:pt>
                <c:pt idx="10">
                  <c:v>-142.5969055743526</c:v>
                </c:pt>
              </c:numCache>
            </c:numRef>
          </c:val>
          <c:smooth val="0"/>
        </c:ser>
        <c:ser>
          <c:idx val="0"/>
          <c:order val="2"/>
          <c:tx>
            <c:strRef>
              <c:f>Sheet1!$C$1</c:f>
              <c:strCache>
                <c:ptCount val="1"/>
                <c:pt idx="0">
                  <c:v>Baseline</c:v>
                </c:pt>
              </c:strCache>
            </c:strRef>
          </c:tx>
          <c:spPr>
            <a:ln>
              <a:solidFill>
                <a:schemeClr val="accent3"/>
              </a:solidFill>
            </a:ln>
          </c:spPr>
          <c:marker>
            <c:symbol val="none"/>
          </c:marker>
          <c:cat>
            <c:numRef>
              <c:f>Sheet1!$A$2:$A$12</c:f>
              <c:numCache>
                <c:formatCode>General</c:formatCode>
                <c:ptCount val="11"/>
                <c:pt idx="0">
                  <c:v>2014</c:v>
                </c:pt>
                <c:pt idx="1">
                  <c:v>2015</c:v>
                </c:pt>
                <c:pt idx="2">
                  <c:v>2016</c:v>
                </c:pt>
                <c:pt idx="3">
                  <c:v>2017</c:v>
                </c:pt>
                <c:pt idx="4">
                  <c:v>2018</c:v>
                </c:pt>
                <c:pt idx="5">
                  <c:v>2019</c:v>
                </c:pt>
                <c:pt idx="6">
                  <c:v>2020</c:v>
                </c:pt>
                <c:pt idx="7">
                  <c:v>2021</c:v>
                </c:pt>
                <c:pt idx="8">
                  <c:v>2022</c:v>
                </c:pt>
                <c:pt idx="9">
                  <c:v>2023</c:v>
                </c:pt>
                <c:pt idx="10">
                  <c:v>2024</c:v>
                </c:pt>
              </c:numCache>
            </c:numRef>
          </c:cat>
          <c:val>
            <c:numRef>
              <c:f>Sheet1!$C$2:$C$12</c:f>
              <c:numCache>
                <c:formatCode>General</c:formatCode>
                <c:ptCount val="11"/>
                <c:pt idx="0">
                  <c:v>0</c:v>
                </c:pt>
                <c:pt idx="1">
                  <c:v>-108.91943399671982</c:v>
                </c:pt>
                <c:pt idx="2">
                  <c:v>-162.00037237600372</c:v>
                </c:pt>
                <c:pt idx="3">
                  <c:v>-234.51464399238012</c:v>
                </c:pt>
                <c:pt idx="4">
                  <c:v>-326.66948150839835</c:v>
                </c:pt>
                <c:pt idx="5">
                  <c:v>-393.99546494533297</c:v>
                </c:pt>
                <c:pt idx="6">
                  <c:v>-467.00033267318213</c:v>
                </c:pt>
                <c:pt idx="7">
                  <c:v>-558.66159070651702</c:v>
                </c:pt>
                <c:pt idx="8">
                  <c:v>-654.77751941026872</c:v>
                </c:pt>
                <c:pt idx="9">
                  <c:v>-749.63393007155082</c:v>
                </c:pt>
                <c:pt idx="10">
                  <c:v>-835.59690557435169</c:v>
                </c:pt>
              </c:numCache>
            </c:numRef>
          </c:val>
          <c:smooth val="0"/>
        </c:ser>
        <c:ser>
          <c:idx val="3"/>
          <c:order val="3"/>
          <c:tx>
            <c:strRef>
              <c:f>Sheet1!$D$1</c:f>
              <c:strCache>
                <c:ptCount val="1"/>
                <c:pt idx="0">
                  <c:v>Doubled Retirements</c:v>
                </c:pt>
              </c:strCache>
            </c:strRef>
          </c:tx>
          <c:marker>
            <c:symbol val="none"/>
          </c:marker>
          <c:val>
            <c:numRef>
              <c:f>Sheet1!$D$2:$D$12</c:f>
              <c:numCache>
                <c:formatCode>General</c:formatCode>
                <c:ptCount val="11"/>
                <c:pt idx="0">
                  <c:v>0</c:v>
                </c:pt>
                <c:pt idx="1">
                  <c:v>-154.75486106619974</c:v>
                </c:pt>
                <c:pt idx="2">
                  <c:v>-247.03377508616632</c:v>
                </c:pt>
                <c:pt idx="3">
                  <c:v>-348.70538419551849</c:v>
                </c:pt>
                <c:pt idx="4">
                  <c:v>-461.54240846620905</c:v>
                </c:pt>
                <c:pt idx="5">
                  <c:v>-546.77197299810632</c:v>
                </c:pt>
                <c:pt idx="6">
                  <c:v>-633.55555078588714</c:v>
                </c:pt>
                <c:pt idx="7">
                  <c:v>-730.33745895901302</c:v>
                </c:pt>
                <c:pt idx="8">
                  <c:v>-827.15436020384277</c:v>
                </c:pt>
                <c:pt idx="9">
                  <c:v>-923.4167507086313</c:v>
                </c:pt>
                <c:pt idx="10">
                  <c:v>-1014.83310967175</c:v>
                </c:pt>
              </c:numCache>
            </c:numRef>
          </c:val>
          <c:smooth val="0"/>
        </c:ser>
        <c:dLbls>
          <c:showLegendKey val="0"/>
          <c:showVal val="0"/>
          <c:showCatName val="0"/>
          <c:showSerName val="0"/>
          <c:showPercent val="0"/>
          <c:showBubbleSize val="0"/>
        </c:dLbls>
        <c:marker val="1"/>
        <c:smooth val="0"/>
        <c:axId val="29804416"/>
        <c:axId val="29805952"/>
      </c:lineChart>
      <c:catAx>
        <c:axId val="29804416"/>
        <c:scaling>
          <c:orientation val="minMax"/>
        </c:scaling>
        <c:delete val="0"/>
        <c:axPos val="b"/>
        <c:numFmt formatCode="General" sourceLinked="1"/>
        <c:majorTickMark val="none"/>
        <c:minorTickMark val="none"/>
        <c:tickLblPos val="low"/>
        <c:crossAx val="29805952"/>
        <c:crossesAt val="0"/>
        <c:auto val="1"/>
        <c:lblAlgn val="ctr"/>
        <c:lblOffset val="100"/>
        <c:noMultiLvlLbl val="0"/>
      </c:catAx>
      <c:valAx>
        <c:axId val="29805952"/>
        <c:scaling>
          <c:orientation val="minMax"/>
          <c:max val="1000"/>
          <c:min val="-1000"/>
        </c:scaling>
        <c:delete val="0"/>
        <c:axPos val="l"/>
        <c:majorGridlines>
          <c:spPr>
            <a:ln>
              <a:solidFill>
                <a:schemeClr val="bg1">
                  <a:lumMod val="85000"/>
                </a:schemeClr>
              </a:solidFill>
              <a:prstDash val="sysDot"/>
            </a:ln>
          </c:spPr>
        </c:majorGridlines>
        <c:minorGridlines/>
        <c:numFmt formatCode="#,##0_);\(#,##0\)" sourceLinked="0"/>
        <c:majorTickMark val="out"/>
        <c:minorTickMark val="none"/>
        <c:tickLblPos val="nextTo"/>
        <c:crossAx val="29804416"/>
        <c:crosses val="autoZero"/>
        <c:crossBetween val="between"/>
        <c:majorUnit val="250"/>
        <c:minorUnit val="250"/>
      </c:valAx>
    </c:plotArea>
    <c:legend>
      <c:legendPos val="r"/>
      <c:layout>
        <c:manualLayout>
          <c:xMode val="edge"/>
          <c:yMode val="edge"/>
          <c:x val="0.8047540273062197"/>
          <c:y val="0.19207324778847087"/>
          <c:w val="0.19218786871824506"/>
          <c:h val="0.55095873432487608"/>
        </c:manualLayout>
      </c:layout>
      <c:overlay val="0"/>
      <c:txPr>
        <a:bodyPr/>
        <a:lstStyle/>
        <a:p>
          <a:pPr>
            <a:defRPr sz="1200"/>
          </a:pPr>
          <a:endParaRPr lang="en-US"/>
        </a:p>
      </c:txPr>
    </c:legend>
    <c:plotVisOnly val="1"/>
    <c:dispBlanksAs val="zero"/>
    <c:showDLblsOverMax val="0"/>
  </c:chart>
  <c:txPr>
    <a:bodyPr/>
    <a:lstStyle/>
    <a:p>
      <a:pPr>
        <a:defRPr sz="1400">
          <a:latin typeface="Arial" panose="020B0604020202020204" pitchFamily="34" charset="0"/>
          <a:cs typeface="Arial" panose="020B0604020202020204" pitchFamily="34"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903649017317464"/>
          <c:y val="0.13354166666666667"/>
          <c:w val="0.85240456105244666"/>
          <c:h val="0.73291666666666666"/>
        </c:manualLayout>
      </c:layout>
      <c:lineChart>
        <c:grouping val="standard"/>
        <c:varyColors val="0"/>
        <c:ser>
          <c:idx val="0"/>
          <c:order val="0"/>
          <c:tx>
            <c:strRef>
              <c:f>Sheet1!$B$1</c:f>
              <c:strCache>
                <c:ptCount val="1"/>
                <c:pt idx="0">
                  <c:v>RN Graduates</c:v>
                </c:pt>
              </c:strCache>
            </c:strRef>
          </c:tx>
          <c:marker>
            <c:symbol val="none"/>
          </c:marker>
          <c:cat>
            <c:numRef>
              <c:f>Sheet1!$A$2:$A$10</c:f>
              <c:numCache>
                <c:formatCode>General</c:formatCode>
                <c:ptCount val="9"/>
                <c:pt idx="0">
                  <c:v>2005</c:v>
                </c:pt>
                <c:pt idx="1">
                  <c:v>2006</c:v>
                </c:pt>
                <c:pt idx="2">
                  <c:v>2007</c:v>
                </c:pt>
                <c:pt idx="3">
                  <c:v>2008</c:v>
                </c:pt>
                <c:pt idx="4">
                  <c:v>2009</c:v>
                </c:pt>
                <c:pt idx="5">
                  <c:v>2010</c:v>
                </c:pt>
                <c:pt idx="6">
                  <c:v>2011</c:v>
                </c:pt>
                <c:pt idx="7">
                  <c:v>2012</c:v>
                </c:pt>
                <c:pt idx="8">
                  <c:v>2013</c:v>
                </c:pt>
              </c:numCache>
            </c:numRef>
          </c:cat>
          <c:val>
            <c:numRef>
              <c:f>Sheet1!$B$2:$B$10</c:f>
              <c:numCache>
                <c:formatCode>General</c:formatCode>
                <c:ptCount val="9"/>
                <c:pt idx="0">
                  <c:v>2434</c:v>
                </c:pt>
                <c:pt idx="1">
                  <c:v>2396</c:v>
                </c:pt>
                <c:pt idx="2">
                  <c:v>2700</c:v>
                </c:pt>
                <c:pt idx="3">
                  <c:v>2830</c:v>
                </c:pt>
                <c:pt idx="4">
                  <c:v>2990</c:v>
                </c:pt>
                <c:pt idx="5">
                  <c:v>2982</c:v>
                </c:pt>
                <c:pt idx="6">
                  <c:v>3023</c:v>
                </c:pt>
                <c:pt idx="7">
                  <c:v>3268</c:v>
                </c:pt>
                <c:pt idx="8">
                  <c:v>3269</c:v>
                </c:pt>
              </c:numCache>
            </c:numRef>
          </c:val>
          <c:smooth val="0"/>
        </c:ser>
        <c:dLbls>
          <c:showLegendKey val="0"/>
          <c:showVal val="0"/>
          <c:showCatName val="0"/>
          <c:showSerName val="0"/>
          <c:showPercent val="0"/>
          <c:showBubbleSize val="0"/>
        </c:dLbls>
        <c:marker val="1"/>
        <c:smooth val="0"/>
        <c:axId val="29926912"/>
        <c:axId val="29928448"/>
      </c:lineChart>
      <c:catAx>
        <c:axId val="29926912"/>
        <c:scaling>
          <c:orientation val="minMax"/>
        </c:scaling>
        <c:delete val="0"/>
        <c:axPos val="b"/>
        <c:numFmt formatCode="General" sourceLinked="1"/>
        <c:majorTickMark val="out"/>
        <c:minorTickMark val="none"/>
        <c:tickLblPos val="none"/>
        <c:crossAx val="29928448"/>
        <c:crosses val="autoZero"/>
        <c:auto val="1"/>
        <c:lblAlgn val="ctr"/>
        <c:lblOffset val="100"/>
        <c:noMultiLvlLbl val="0"/>
      </c:catAx>
      <c:valAx>
        <c:axId val="29928448"/>
        <c:scaling>
          <c:orientation val="minMax"/>
          <c:max val="3500"/>
          <c:min val="2000"/>
        </c:scaling>
        <c:delete val="0"/>
        <c:axPos val="l"/>
        <c:majorGridlines>
          <c:spPr>
            <a:ln>
              <a:solidFill>
                <a:schemeClr val="bg1">
                  <a:lumMod val="75000"/>
                </a:schemeClr>
              </a:solidFill>
              <a:prstDash val="sysDot"/>
            </a:ln>
          </c:spPr>
        </c:majorGridlines>
        <c:numFmt formatCode="#,##0" sourceLinked="0"/>
        <c:majorTickMark val="out"/>
        <c:minorTickMark val="none"/>
        <c:tickLblPos val="nextTo"/>
        <c:txPr>
          <a:bodyPr/>
          <a:lstStyle/>
          <a:p>
            <a:pPr>
              <a:defRPr sz="1200"/>
            </a:pPr>
            <a:endParaRPr lang="en-US"/>
          </a:p>
        </c:txPr>
        <c:crossAx val="29926912"/>
        <c:crosses val="autoZero"/>
        <c:crossBetween val="between"/>
        <c:majorUnit val="500"/>
      </c:valAx>
    </c:plotArea>
    <c:plotVisOnly val="1"/>
    <c:dispBlanksAs val="gap"/>
    <c:showDLblsOverMax val="0"/>
  </c:chart>
  <c:txPr>
    <a:bodyPr/>
    <a:lstStyle/>
    <a:p>
      <a:pPr>
        <a:defRPr sz="1400">
          <a:latin typeface="Arial" panose="020B0604020202020204" pitchFamily="34" charset="0"/>
          <a:cs typeface="Arial" panose="020B0604020202020204" pitchFamily="34" charset="0"/>
        </a:defRPr>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F90C33B-C742-4F21-B9D4-C2544E110526}" type="doc">
      <dgm:prSet loTypeId="urn:microsoft.com/office/officeart/2005/8/layout/radial4" loCatId="relationship" qsTypeId="urn:microsoft.com/office/officeart/2005/8/quickstyle/simple1" qsCatId="simple" csTypeId="urn:microsoft.com/office/officeart/2005/8/colors/colorful1" csCatId="colorful" phldr="1"/>
      <dgm:spPr/>
      <dgm:t>
        <a:bodyPr/>
        <a:lstStyle/>
        <a:p>
          <a:endParaRPr lang="en-US"/>
        </a:p>
      </dgm:t>
    </dgm:pt>
    <dgm:pt modelId="{DF727597-B04D-4849-A5B6-780599A55207}">
      <dgm:prSet phldrT="[Text]"/>
      <dgm:spPr/>
      <dgm:t>
        <a:bodyPr/>
        <a:lstStyle/>
        <a:p>
          <a:r>
            <a:rPr lang="en-US" dirty="0" smtClean="0"/>
            <a:t>Talent shortage</a:t>
          </a:r>
          <a:endParaRPr lang="en-US" dirty="0"/>
        </a:p>
      </dgm:t>
    </dgm:pt>
    <dgm:pt modelId="{1915774B-1D4F-4C8B-9F84-ACEE32783BA9}" type="parTrans" cxnId="{8A69C1A2-81A9-4E9C-923A-84B5130A92AE}">
      <dgm:prSet/>
      <dgm:spPr/>
      <dgm:t>
        <a:bodyPr/>
        <a:lstStyle/>
        <a:p>
          <a:endParaRPr lang="en-US"/>
        </a:p>
      </dgm:t>
    </dgm:pt>
    <dgm:pt modelId="{0B7EE920-EB78-4DD2-BF33-E25783A78BB8}" type="sibTrans" cxnId="{8A69C1A2-81A9-4E9C-923A-84B5130A92AE}">
      <dgm:prSet/>
      <dgm:spPr/>
      <dgm:t>
        <a:bodyPr/>
        <a:lstStyle/>
        <a:p>
          <a:endParaRPr lang="en-US"/>
        </a:p>
      </dgm:t>
    </dgm:pt>
    <dgm:pt modelId="{10352DF1-793B-4777-BD93-46C0C4318E2D}">
      <dgm:prSet phldrT="[Text]"/>
      <dgm:spPr/>
      <dgm:t>
        <a:bodyPr/>
        <a:lstStyle/>
        <a:p>
          <a:r>
            <a:rPr lang="en-US" dirty="0" smtClean="0"/>
            <a:t>Increasing population</a:t>
          </a:r>
          <a:endParaRPr lang="en-US" dirty="0"/>
        </a:p>
      </dgm:t>
    </dgm:pt>
    <dgm:pt modelId="{FF6D8602-293D-4CF6-A2EE-90E6D962D0F8}" type="parTrans" cxnId="{B6B236B4-881A-4498-ADB5-B666816A5290}">
      <dgm:prSet/>
      <dgm:spPr/>
      <dgm:t>
        <a:bodyPr/>
        <a:lstStyle/>
        <a:p>
          <a:endParaRPr lang="en-US"/>
        </a:p>
      </dgm:t>
    </dgm:pt>
    <dgm:pt modelId="{3912CB15-15B1-49DD-9D79-10526F5A2D25}" type="sibTrans" cxnId="{B6B236B4-881A-4498-ADB5-B666816A5290}">
      <dgm:prSet/>
      <dgm:spPr/>
      <dgm:t>
        <a:bodyPr/>
        <a:lstStyle/>
        <a:p>
          <a:endParaRPr lang="en-US"/>
        </a:p>
      </dgm:t>
    </dgm:pt>
    <dgm:pt modelId="{A3117B48-6213-484D-8DC1-F24FA84CA3E7}">
      <dgm:prSet phldrT="[Text]"/>
      <dgm:spPr/>
      <dgm:t>
        <a:bodyPr/>
        <a:lstStyle/>
        <a:p>
          <a:r>
            <a:rPr lang="en-US" dirty="0" smtClean="0"/>
            <a:t>Aging population</a:t>
          </a:r>
          <a:endParaRPr lang="en-US" dirty="0"/>
        </a:p>
      </dgm:t>
    </dgm:pt>
    <dgm:pt modelId="{3AA3CF82-8D1A-4B33-9888-A4E3FCF6D06D}" type="parTrans" cxnId="{90FC7CBA-3F39-4C8F-AE5E-F568760C3F59}">
      <dgm:prSet/>
      <dgm:spPr/>
      <dgm:t>
        <a:bodyPr/>
        <a:lstStyle/>
        <a:p>
          <a:endParaRPr lang="en-US"/>
        </a:p>
      </dgm:t>
    </dgm:pt>
    <dgm:pt modelId="{D9B5DB4E-7792-448E-A07A-1FF6F26E4F98}" type="sibTrans" cxnId="{90FC7CBA-3F39-4C8F-AE5E-F568760C3F59}">
      <dgm:prSet/>
      <dgm:spPr/>
      <dgm:t>
        <a:bodyPr/>
        <a:lstStyle/>
        <a:p>
          <a:endParaRPr lang="en-US"/>
        </a:p>
      </dgm:t>
    </dgm:pt>
    <dgm:pt modelId="{4B0E6D36-9888-40E7-AC11-4CCBF10A1647}">
      <dgm:prSet phldrT="[Text]"/>
      <dgm:spPr>
        <a:solidFill>
          <a:srgbClr val="00B4AF"/>
        </a:solidFill>
      </dgm:spPr>
      <dgm:t>
        <a:bodyPr/>
        <a:lstStyle/>
        <a:p>
          <a:r>
            <a:rPr lang="en-US" dirty="0" smtClean="0"/>
            <a:t>Slow graduate growth</a:t>
          </a:r>
          <a:endParaRPr lang="en-US" dirty="0"/>
        </a:p>
      </dgm:t>
    </dgm:pt>
    <dgm:pt modelId="{81B70B01-3AE4-4D16-BB55-ED214FFD54D9}" type="parTrans" cxnId="{EBF9831A-C923-409D-968B-7632A0754D17}">
      <dgm:prSet/>
      <dgm:spPr>
        <a:solidFill>
          <a:srgbClr val="00B4AF"/>
        </a:solidFill>
      </dgm:spPr>
      <dgm:t>
        <a:bodyPr/>
        <a:lstStyle/>
        <a:p>
          <a:endParaRPr lang="en-US"/>
        </a:p>
      </dgm:t>
    </dgm:pt>
    <dgm:pt modelId="{3E438928-E861-4587-AB0C-8969F1E89930}" type="sibTrans" cxnId="{EBF9831A-C923-409D-968B-7632A0754D17}">
      <dgm:prSet/>
      <dgm:spPr/>
      <dgm:t>
        <a:bodyPr/>
        <a:lstStyle/>
        <a:p>
          <a:endParaRPr lang="en-US"/>
        </a:p>
      </dgm:t>
    </dgm:pt>
    <dgm:pt modelId="{23B13F7B-6683-4647-9153-8F724D9554A9}">
      <dgm:prSet phldrT="[Text]"/>
      <dgm:spPr>
        <a:solidFill>
          <a:schemeClr val="accent6"/>
        </a:solidFill>
      </dgm:spPr>
      <dgm:t>
        <a:bodyPr/>
        <a:lstStyle/>
        <a:p>
          <a:r>
            <a:rPr lang="en-US" dirty="0" smtClean="0"/>
            <a:t>Increasing retirements</a:t>
          </a:r>
          <a:endParaRPr lang="en-US" dirty="0"/>
        </a:p>
      </dgm:t>
    </dgm:pt>
    <dgm:pt modelId="{C302F5E2-0EB6-445A-A989-A3692308269A}" type="parTrans" cxnId="{F12D4E28-0561-4579-9DBE-CA199AF35E2C}">
      <dgm:prSet/>
      <dgm:spPr>
        <a:solidFill>
          <a:schemeClr val="accent6"/>
        </a:solidFill>
      </dgm:spPr>
      <dgm:t>
        <a:bodyPr/>
        <a:lstStyle/>
        <a:p>
          <a:endParaRPr lang="en-US"/>
        </a:p>
      </dgm:t>
    </dgm:pt>
    <dgm:pt modelId="{5AA238DE-DFAD-4183-972D-7518B6343AC7}" type="sibTrans" cxnId="{F12D4E28-0561-4579-9DBE-CA199AF35E2C}">
      <dgm:prSet/>
      <dgm:spPr/>
      <dgm:t>
        <a:bodyPr/>
        <a:lstStyle/>
        <a:p>
          <a:endParaRPr lang="en-US"/>
        </a:p>
      </dgm:t>
    </dgm:pt>
    <dgm:pt modelId="{28EAE0F3-E11B-4C53-8463-6863CDEC06EF}" type="pres">
      <dgm:prSet presAssocID="{3F90C33B-C742-4F21-B9D4-C2544E110526}" presName="cycle" presStyleCnt="0">
        <dgm:presLayoutVars>
          <dgm:chMax val="1"/>
          <dgm:dir/>
          <dgm:animLvl val="ctr"/>
          <dgm:resizeHandles val="exact"/>
        </dgm:presLayoutVars>
      </dgm:prSet>
      <dgm:spPr/>
      <dgm:t>
        <a:bodyPr/>
        <a:lstStyle/>
        <a:p>
          <a:endParaRPr lang="en-US"/>
        </a:p>
      </dgm:t>
    </dgm:pt>
    <dgm:pt modelId="{5AC56025-A8CB-45A4-9B9F-41CB5B97D19E}" type="pres">
      <dgm:prSet presAssocID="{DF727597-B04D-4849-A5B6-780599A55207}" presName="centerShape" presStyleLbl="node0" presStyleIdx="0" presStyleCnt="1"/>
      <dgm:spPr/>
      <dgm:t>
        <a:bodyPr/>
        <a:lstStyle/>
        <a:p>
          <a:endParaRPr lang="en-US"/>
        </a:p>
      </dgm:t>
    </dgm:pt>
    <dgm:pt modelId="{138EC7A4-FC3E-476A-A618-029C3546D40E}" type="pres">
      <dgm:prSet presAssocID="{FF6D8602-293D-4CF6-A2EE-90E6D962D0F8}" presName="parTrans" presStyleLbl="bgSibTrans2D1" presStyleIdx="0" presStyleCnt="4"/>
      <dgm:spPr/>
      <dgm:t>
        <a:bodyPr/>
        <a:lstStyle/>
        <a:p>
          <a:endParaRPr lang="en-US"/>
        </a:p>
      </dgm:t>
    </dgm:pt>
    <dgm:pt modelId="{FE76868A-82FC-4343-AC7E-1968B374D28F}" type="pres">
      <dgm:prSet presAssocID="{10352DF1-793B-4777-BD93-46C0C4318E2D}" presName="node" presStyleLbl="node1" presStyleIdx="0" presStyleCnt="4">
        <dgm:presLayoutVars>
          <dgm:bulletEnabled val="1"/>
        </dgm:presLayoutVars>
      </dgm:prSet>
      <dgm:spPr/>
      <dgm:t>
        <a:bodyPr/>
        <a:lstStyle/>
        <a:p>
          <a:endParaRPr lang="en-US"/>
        </a:p>
      </dgm:t>
    </dgm:pt>
    <dgm:pt modelId="{383227C6-4B36-41A0-A2E9-BE7C485838C7}" type="pres">
      <dgm:prSet presAssocID="{3AA3CF82-8D1A-4B33-9888-A4E3FCF6D06D}" presName="parTrans" presStyleLbl="bgSibTrans2D1" presStyleIdx="1" presStyleCnt="4"/>
      <dgm:spPr/>
      <dgm:t>
        <a:bodyPr/>
        <a:lstStyle/>
        <a:p>
          <a:endParaRPr lang="en-US"/>
        </a:p>
      </dgm:t>
    </dgm:pt>
    <dgm:pt modelId="{89A86A2C-5FB5-4637-88D8-8236A490A033}" type="pres">
      <dgm:prSet presAssocID="{A3117B48-6213-484D-8DC1-F24FA84CA3E7}" presName="node" presStyleLbl="node1" presStyleIdx="1" presStyleCnt="4">
        <dgm:presLayoutVars>
          <dgm:bulletEnabled val="1"/>
        </dgm:presLayoutVars>
      </dgm:prSet>
      <dgm:spPr/>
      <dgm:t>
        <a:bodyPr/>
        <a:lstStyle/>
        <a:p>
          <a:endParaRPr lang="en-US"/>
        </a:p>
      </dgm:t>
    </dgm:pt>
    <dgm:pt modelId="{65C3FB3D-4E98-4155-9C09-01C590740E2F}" type="pres">
      <dgm:prSet presAssocID="{81B70B01-3AE4-4D16-BB55-ED214FFD54D9}" presName="parTrans" presStyleLbl="bgSibTrans2D1" presStyleIdx="2" presStyleCnt="4"/>
      <dgm:spPr/>
      <dgm:t>
        <a:bodyPr/>
        <a:lstStyle/>
        <a:p>
          <a:endParaRPr lang="en-US"/>
        </a:p>
      </dgm:t>
    </dgm:pt>
    <dgm:pt modelId="{897BEBE8-EFB5-4DC6-A267-C3C0A8EA24AA}" type="pres">
      <dgm:prSet presAssocID="{4B0E6D36-9888-40E7-AC11-4CCBF10A1647}" presName="node" presStyleLbl="node1" presStyleIdx="2" presStyleCnt="4">
        <dgm:presLayoutVars>
          <dgm:bulletEnabled val="1"/>
        </dgm:presLayoutVars>
      </dgm:prSet>
      <dgm:spPr/>
      <dgm:t>
        <a:bodyPr/>
        <a:lstStyle/>
        <a:p>
          <a:endParaRPr lang="en-US"/>
        </a:p>
      </dgm:t>
    </dgm:pt>
    <dgm:pt modelId="{ABD97917-D3D7-4317-A485-E5208F4E804B}" type="pres">
      <dgm:prSet presAssocID="{C302F5E2-0EB6-445A-A989-A3692308269A}" presName="parTrans" presStyleLbl="bgSibTrans2D1" presStyleIdx="3" presStyleCnt="4"/>
      <dgm:spPr/>
      <dgm:t>
        <a:bodyPr/>
        <a:lstStyle/>
        <a:p>
          <a:endParaRPr lang="en-US"/>
        </a:p>
      </dgm:t>
    </dgm:pt>
    <dgm:pt modelId="{482C3852-FF0D-4A38-B36D-DC665E3C733B}" type="pres">
      <dgm:prSet presAssocID="{23B13F7B-6683-4647-9153-8F724D9554A9}" presName="node" presStyleLbl="node1" presStyleIdx="3" presStyleCnt="4">
        <dgm:presLayoutVars>
          <dgm:bulletEnabled val="1"/>
        </dgm:presLayoutVars>
      </dgm:prSet>
      <dgm:spPr/>
      <dgm:t>
        <a:bodyPr/>
        <a:lstStyle/>
        <a:p>
          <a:endParaRPr lang="en-US"/>
        </a:p>
      </dgm:t>
    </dgm:pt>
  </dgm:ptLst>
  <dgm:cxnLst>
    <dgm:cxn modelId="{8A69C1A2-81A9-4E9C-923A-84B5130A92AE}" srcId="{3F90C33B-C742-4F21-B9D4-C2544E110526}" destId="{DF727597-B04D-4849-A5B6-780599A55207}" srcOrd="0" destOrd="0" parTransId="{1915774B-1D4F-4C8B-9F84-ACEE32783BA9}" sibTransId="{0B7EE920-EB78-4DD2-BF33-E25783A78BB8}"/>
    <dgm:cxn modelId="{EBF9831A-C923-409D-968B-7632A0754D17}" srcId="{DF727597-B04D-4849-A5B6-780599A55207}" destId="{4B0E6D36-9888-40E7-AC11-4CCBF10A1647}" srcOrd="2" destOrd="0" parTransId="{81B70B01-3AE4-4D16-BB55-ED214FFD54D9}" sibTransId="{3E438928-E861-4587-AB0C-8969F1E89930}"/>
    <dgm:cxn modelId="{637A0F9B-8E81-4CEA-B8CF-DCF81B459FF7}" type="presOf" srcId="{10352DF1-793B-4777-BD93-46C0C4318E2D}" destId="{FE76868A-82FC-4343-AC7E-1968B374D28F}" srcOrd="0" destOrd="0" presId="urn:microsoft.com/office/officeart/2005/8/layout/radial4"/>
    <dgm:cxn modelId="{D43331BE-FB42-47DC-8AED-0FF6032139D4}" type="presOf" srcId="{81B70B01-3AE4-4D16-BB55-ED214FFD54D9}" destId="{65C3FB3D-4E98-4155-9C09-01C590740E2F}" srcOrd="0" destOrd="0" presId="urn:microsoft.com/office/officeart/2005/8/layout/radial4"/>
    <dgm:cxn modelId="{69230F26-3E02-4B02-9B02-4A288159EA7A}" type="presOf" srcId="{FF6D8602-293D-4CF6-A2EE-90E6D962D0F8}" destId="{138EC7A4-FC3E-476A-A618-029C3546D40E}" srcOrd="0" destOrd="0" presId="urn:microsoft.com/office/officeart/2005/8/layout/radial4"/>
    <dgm:cxn modelId="{3ACF9822-1B12-48DC-9558-19FD34CF777A}" type="presOf" srcId="{C302F5E2-0EB6-445A-A989-A3692308269A}" destId="{ABD97917-D3D7-4317-A485-E5208F4E804B}" srcOrd="0" destOrd="0" presId="urn:microsoft.com/office/officeart/2005/8/layout/radial4"/>
    <dgm:cxn modelId="{70ECDDA9-96FD-49E8-AA7F-EF29D017031A}" type="presOf" srcId="{A3117B48-6213-484D-8DC1-F24FA84CA3E7}" destId="{89A86A2C-5FB5-4637-88D8-8236A490A033}" srcOrd="0" destOrd="0" presId="urn:microsoft.com/office/officeart/2005/8/layout/radial4"/>
    <dgm:cxn modelId="{C0AB4BFA-D0B6-4DFC-955F-70933E3BE60B}" type="presOf" srcId="{DF727597-B04D-4849-A5B6-780599A55207}" destId="{5AC56025-A8CB-45A4-9B9F-41CB5B97D19E}" srcOrd="0" destOrd="0" presId="urn:microsoft.com/office/officeart/2005/8/layout/radial4"/>
    <dgm:cxn modelId="{90FC7CBA-3F39-4C8F-AE5E-F568760C3F59}" srcId="{DF727597-B04D-4849-A5B6-780599A55207}" destId="{A3117B48-6213-484D-8DC1-F24FA84CA3E7}" srcOrd="1" destOrd="0" parTransId="{3AA3CF82-8D1A-4B33-9888-A4E3FCF6D06D}" sibTransId="{D9B5DB4E-7792-448E-A07A-1FF6F26E4F98}"/>
    <dgm:cxn modelId="{766186AA-3416-4F6E-939E-45CF560F5FC5}" type="presOf" srcId="{3AA3CF82-8D1A-4B33-9888-A4E3FCF6D06D}" destId="{383227C6-4B36-41A0-A2E9-BE7C485838C7}" srcOrd="0" destOrd="0" presId="urn:microsoft.com/office/officeart/2005/8/layout/radial4"/>
    <dgm:cxn modelId="{89C33DA8-9A0E-4C8F-B90E-67BA7DB81539}" type="presOf" srcId="{3F90C33B-C742-4F21-B9D4-C2544E110526}" destId="{28EAE0F3-E11B-4C53-8463-6863CDEC06EF}" srcOrd="0" destOrd="0" presId="urn:microsoft.com/office/officeart/2005/8/layout/radial4"/>
    <dgm:cxn modelId="{B6B236B4-881A-4498-ADB5-B666816A5290}" srcId="{DF727597-B04D-4849-A5B6-780599A55207}" destId="{10352DF1-793B-4777-BD93-46C0C4318E2D}" srcOrd="0" destOrd="0" parTransId="{FF6D8602-293D-4CF6-A2EE-90E6D962D0F8}" sibTransId="{3912CB15-15B1-49DD-9D79-10526F5A2D25}"/>
    <dgm:cxn modelId="{2D57DB4D-1571-4682-A389-06E3F6BC256A}" type="presOf" srcId="{23B13F7B-6683-4647-9153-8F724D9554A9}" destId="{482C3852-FF0D-4A38-B36D-DC665E3C733B}" srcOrd="0" destOrd="0" presId="urn:microsoft.com/office/officeart/2005/8/layout/radial4"/>
    <dgm:cxn modelId="{B5889D38-F0E4-4848-AAA4-01736835364F}" type="presOf" srcId="{4B0E6D36-9888-40E7-AC11-4CCBF10A1647}" destId="{897BEBE8-EFB5-4DC6-A267-C3C0A8EA24AA}" srcOrd="0" destOrd="0" presId="urn:microsoft.com/office/officeart/2005/8/layout/radial4"/>
    <dgm:cxn modelId="{F12D4E28-0561-4579-9DBE-CA199AF35E2C}" srcId="{DF727597-B04D-4849-A5B6-780599A55207}" destId="{23B13F7B-6683-4647-9153-8F724D9554A9}" srcOrd="3" destOrd="0" parTransId="{C302F5E2-0EB6-445A-A989-A3692308269A}" sibTransId="{5AA238DE-DFAD-4183-972D-7518B6343AC7}"/>
    <dgm:cxn modelId="{52C3F084-FBD8-46E8-AFB6-CB8D19B40F22}" type="presParOf" srcId="{28EAE0F3-E11B-4C53-8463-6863CDEC06EF}" destId="{5AC56025-A8CB-45A4-9B9F-41CB5B97D19E}" srcOrd="0" destOrd="0" presId="urn:microsoft.com/office/officeart/2005/8/layout/radial4"/>
    <dgm:cxn modelId="{2C652B78-1232-45CE-812E-EDCCDC334017}" type="presParOf" srcId="{28EAE0F3-E11B-4C53-8463-6863CDEC06EF}" destId="{138EC7A4-FC3E-476A-A618-029C3546D40E}" srcOrd="1" destOrd="0" presId="urn:microsoft.com/office/officeart/2005/8/layout/radial4"/>
    <dgm:cxn modelId="{C4B38ED8-FBC0-4125-B8EA-6C9E942480C8}" type="presParOf" srcId="{28EAE0F3-E11B-4C53-8463-6863CDEC06EF}" destId="{FE76868A-82FC-4343-AC7E-1968B374D28F}" srcOrd="2" destOrd="0" presId="urn:microsoft.com/office/officeart/2005/8/layout/radial4"/>
    <dgm:cxn modelId="{8E4F2BD8-F18F-4F97-A4DD-5B863A4FF85B}" type="presParOf" srcId="{28EAE0F3-E11B-4C53-8463-6863CDEC06EF}" destId="{383227C6-4B36-41A0-A2E9-BE7C485838C7}" srcOrd="3" destOrd="0" presId="urn:microsoft.com/office/officeart/2005/8/layout/radial4"/>
    <dgm:cxn modelId="{D2B93164-FDB9-4156-9E2B-B659C496DB44}" type="presParOf" srcId="{28EAE0F3-E11B-4C53-8463-6863CDEC06EF}" destId="{89A86A2C-5FB5-4637-88D8-8236A490A033}" srcOrd="4" destOrd="0" presId="urn:microsoft.com/office/officeart/2005/8/layout/radial4"/>
    <dgm:cxn modelId="{362B3960-7B8F-4775-950F-5F0FDB5C28BE}" type="presParOf" srcId="{28EAE0F3-E11B-4C53-8463-6863CDEC06EF}" destId="{65C3FB3D-4E98-4155-9C09-01C590740E2F}" srcOrd="5" destOrd="0" presId="urn:microsoft.com/office/officeart/2005/8/layout/radial4"/>
    <dgm:cxn modelId="{6B057A97-9A5A-45AC-B40A-AE5C3E2E9899}" type="presParOf" srcId="{28EAE0F3-E11B-4C53-8463-6863CDEC06EF}" destId="{897BEBE8-EFB5-4DC6-A267-C3C0A8EA24AA}" srcOrd="6" destOrd="0" presId="urn:microsoft.com/office/officeart/2005/8/layout/radial4"/>
    <dgm:cxn modelId="{1564C871-7DF3-497F-9CCB-E171DCE3A85F}" type="presParOf" srcId="{28EAE0F3-E11B-4C53-8463-6863CDEC06EF}" destId="{ABD97917-D3D7-4317-A485-E5208F4E804B}" srcOrd="7" destOrd="0" presId="urn:microsoft.com/office/officeart/2005/8/layout/radial4"/>
    <dgm:cxn modelId="{4F9E176B-3B84-45B4-8A47-CFC41CD59B95}" type="presParOf" srcId="{28EAE0F3-E11B-4C53-8463-6863CDEC06EF}" destId="{482C3852-FF0D-4A38-B36D-DC665E3C733B}" srcOrd="8"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C56025-A8CB-45A4-9B9F-41CB5B97D19E}">
      <dsp:nvSpPr>
        <dsp:cNvPr id="0" name=""/>
        <dsp:cNvSpPr/>
      </dsp:nvSpPr>
      <dsp:spPr>
        <a:xfrm>
          <a:off x="2117397" y="992828"/>
          <a:ext cx="946805" cy="94680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Talent shortage</a:t>
          </a:r>
          <a:endParaRPr lang="en-US" sz="1400" kern="1200" dirty="0"/>
        </a:p>
      </dsp:txBody>
      <dsp:txXfrm>
        <a:off x="2256053" y="1131484"/>
        <a:ext cx="669493" cy="669493"/>
      </dsp:txXfrm>
    </dsp:sp>
    <dsp:sp modelId="{138EC7A4-FC3E-476A-A618-029C3546D40E}">
      <dsp:nvSpPr>
        <dsp:cNvPr id="0" name=""/>
        <dsp:cNvSpPr/>
      </dsp:nvSpPr>
      <dsp:spPr>
        <a:xfrm rot="11700000">
          <a:off x="1399853" y="1106785"/>
          <a:ext cx="706011" cy="269839"/>
        </a:xfrm>
        <a:prstGeom prst="lef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E76868A-82FC-4343-AC7E-1968B374D28F}">
      <dsp:nvSpPr>
        <dsp:cNvPr id="0" name=""/>
        <dsp:cNvSpPr/>
      </dsp:nvSpPr>
      <dsp:spPr>
        <a:xfrm>
          <a:off x="962149" y="790554"/>
          <a:ext cx="899465" cy="719572"/>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 tIns="24765" rIns="24765" bIns="24765" numCol="1" spcCol="1270" anchor="ctr" anchorCtr="0">
          <a:noAutofit/>
        </a:bodyPr>
        <a:lstStyle/>
        <a:p>
          <a:pPr lvl="0" algn="ctr" defTabSz="577850">
            <a:lnSpc>
              <a:spcPct val="90000"/>
            </a:lnSpc>
            <a:spcBef>
              <a:spcPct val="0"/>
            </a:spcBef>
            <a:spcAft>
              <a:spcPct val="35000"/>
            </a:spcAft>
          </a:pPr>
          <a:r>
            <a:rPr lang="en-US" sz="1300" kern="1200" dirty="0" smtClean="0"/>
            <a:t>Increasing population</a:t>
          </a:r>
          <a:endParaRPr lang="en-US" sz="1300" kern="1200" dirty="0"/>
        </a:p>
      </dsp:txBody>
      <dsp:txXfrm>
        <a:off x="983225" y="811630"/>
        <a:ext cx="857313" cy="677420"/>
      </dsp:txXfrm>
    </dsp:sp>
    <dsp:sp modelId="{383227C6-4B36-41A0-A2E9-BE7C485838C7}">
      <dsp:nvSpPr>
        <dsp:cNvPr id="0" name=""/>
        <dsp:cNvSpPr/>
      </dsp:nvSpPr>
      <dsp:spPr>
        <a:xfrm rot="14700000">
          <a:off x="1871172" y="545089"/>
          <a:ext cx="706011" cy="269839"/>
        </a:xfrm>
        <a:prstGeom prst="lef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9A86A2C-5FB5-4637-88D8-8236A490A033}">
      <dsp:nvSpPr>
        <dsp:cNvPr id="0" name=""/>
        <dsp:cNvSpPr/>
      </dsp:nvSpPr>
      <dsp:spPr>
        <a:xfrm>
          <a:off x="1625259" y="291"/>
          <a:ext cx="899465" cy="719572"/>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 tIns="24765" rIns="24765" bIns="24765" numCol="1" spcCol="1270" anchor="ctr" anchorCtr="0">
          <a:noAutofit/>
        </a:bodyPr>
        <a:lstStyle/>
        <a:p>
          <a:pPr lvl="0" algn="ctr" defTabSz="577850">
            <a:lnSpc>
              <a:spcPct val="90000"/>
            </a:lnSpc>
            <a:spcBef>
              <a:spcPct val="0"/>
            </a:spcBef>
            <a:spcAft>
              <a:spcPct val="35000"/>
            </a:spcAft>
          </a:pPr>
          <a:r>
            <a:rPr lang="en-US" sz="1300" kern="1200" dirty="0" smtClean="0"/>
            <a:t>Aging population</a:t>
          </a:r>
          <a:endParaRPr lang="en-US" sz="1300" kern="1200" dirty="0"/>
        </a:p>
      </dsp:txBody>
      <dsp:txXfrm>
        <a:off x="1646335" y="21367"/>
        <a:ext cx="857313" cy="677420"/>
      </dsp:txXfrm>
    </dsp:sp>
    <dsp:sp modelId="{65C3FB3D-4E98-4155-9C09-01C590740E2F}">
      <dsp:nvSpPr>
        <dsp:cNvPr id="0" name=""/>
        <dsp:cNvSpPr/>
      </dsp:nvSpPr>
      <dsp:spPr>
        <a:xfrm rot="17700000">
          <a:off x="2604415" y="545089"/>
          <a:ext cx="706011" cy="269839"/>
        </a:xfrm>
        <a:prstGeom prst="leftArrow">
          <a:avLst>
            <a:gd name="adj1" fmla="val 60000"/>
            <a:gd name="adj2" fmla="val 50000"/>
          </a:avLst>
        </a:prstGeom>
        <a:solidFill>
          <a:srgbClr val="00B4AF"/>
        </a:solidFill>
        <a:ln>
          <a:noFill/>
        </a:ln>
        <a:effectLst/>
      </dsp:spPr>
      <dsp:style>
        <a:lnRef idx="0">
          <a:scrgbClr r="0" g="0" b="0"/>
        </a:lnRef>
        <a:fillRef idx="1">
          <a:scrgbClr r="0" g="0" b="0"/>
        </a:fillRef>
        <a:effectRef idx="0">
          <a:scrgbClr r="0" g="0" b="0"/>
        </a:effectRef>
        <a:fontRef idx="minor">
          <a:schemeClr val="lt1"/>
        </a:fontRef>
      </dsp:style>
    </dsp:sp>
    <dsp:sp modelId="{897BEBE8-EFB5-4DC6-A267-C3C0A8EA24AA}">
      <dsp:nvSpPr>
        <dsp:cNvPr id="0" name=""/>
        <dsp:cNvSpPr/>
      </dsp:nvSpPr>
      <dsp:spPr>
        <a:xfrm>
          <a:off x="2656875" y="291"/>
          <a:ext cx="899465" cy="719572"/>
        </a:xfrm>
        <a:prstGeom prst="roundRect">
          <a:avLst>
            <a:gd name="adj" fmla="val 10000"/>
          </a:avLst>
        </a:prstGeom>
        <a:solidFill>
          <a:srgbClr val="00B4A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 tIns="24765" rIns="24765" bIns="24765" numCol="1" spcCol="1270" anchor="ctr" anchorCtr="0">
          <a:noAutofit/>
        </a:bodyPr>
        <a:lstStyle/>
        <a:p>
          <a:pPr lvl="0" algn="ctr" defTabSz="577850">
            <a:lnSpc>
              <a:spcPct val="90000"/>
            </a:lnSpc>
            <a:spcBef>
              <a:spcPct val="0"/>
            </a:spcBef>
            <a:spcAft>
              <a:spcPct val="35000"/>
            </a:spcAft>
          </a:pPr>
          <a:r>
            <a:rPr lang="en-US" sz="1300" kern="1200" dirty="0" smtClean="0"/>
            <a:t>Slow graduate growth</a:t>
          </a:r>
          <a:endParaRPr lang="en-US" sz="1300" kern="1200" dirty="0"/>
        </a:p>
      </dsp:txBody>
      <dsp:txXfrm>
        <a:off x="2677951" y="21367"/>
        <a:ext cx="857313" cy="677420"/>
      </dsp:txXfrm>
    </dsp:sp>
    <dsp:sp modelId="{ABD97917-D3D7-4317-A485-E5208F4E804B}">
      <dsp:nvSpPr>
        <dsp:cNvPr id="0" name=""/>
        <dsp:cNvSpPr/>
      </dsp:nvSpPr>
      <dsp:spPr>
        <a:xfrm rot="20700000">
          <a:off x="3075734" y="1106785"/>
          <a:ext cx="706011" cy="269839"/>
        </a:xfrm>
        <a:prstGeom prst="leftArrow">
          <a:avLst>
            <a:gd name="adj1" fmla="val 60000"/>
            <a:gd name="adj2" fmla="val 50000"/>
          </a:avLst>
        </a:prstGeom>
        <a:solidFill>
          <a:schemeClr val="accent6"/>
        </a:solidFill>
        <a:ln>
          <a:noFill/>
        </a:ln>
        <a:effectLst/>
      </dsp:spPr>
      <dsp:style>
        <a:lnRef idx="0">
          <a:scrgbClr r="0" g="0" b="0"/>
        </a:lnRef>
        <a:fillRef idx="1">
          <a:scrgbClr r="0" g="0" b="0"/>
        </a:fillRef>
        <a:effectRef idx="0">
          <a:scrgbClr r="0" g="0" b="0"/>
        </a:effectRef>
        <a:fontRef idx="minor">
          <a:schemeClr val="lt1"/>
        </a:fontRef>
      </dsp:style>
    </dsp:sp>
    <dsp:sp modelId="{482C3852-FF0D-4A38-B36D-DC665E3C733B}">
      <dsp:nvSpPr>
        <dsp:cNvPr id="0" name=""/>
        <dsp:cNvSpPr/>
      </dsp:nvSpPr>
      <dsp:spPr>
        <a:xfrm>
          <a:off x="3319985" y="790554"/>
          <a:ext cx="899465" cy="719572"/>
        </a:xfrm>
        <a:prstGeom prst="roundRect">
          <a:avLst>
            <a:gd name="adj" fmla="val 10000"/>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 tIns="24765" rIns="24765" bIns="24765" numCol="1" spcCol="1270" anchor="ctr" anchorCtr="0">
          <a:noAutofit/>
        </a:bodyPr>
        <a:lstStyle/>
        <a:p>
          <a:pPr lvl="0" algn="ctr" defTabSz="577850">
            <a:lnSpc>
              <a:spcPct val="90000"/>
            </a:lnSpc>
            <a:spcBef>
              <a:spcPct val="0"/>
            </a:spcBef>
            <a:spcAft>
              <a:spcPct val="35000"/>
            </a:spcAft>
          </a:pPr>
          <a:r>
            <a:rPr lang="en-US" sz="1300" kern="1200" dirty="0" smtClean="0"/>
            <a:t>Increasing retirements</a:t>
          </a:r>
          <a:endParaRPr lang="en-US" sz="1300" kern="1200" dirty="0"/>
        </a:p>
      </dsp:txBody>
      <dsp:txXfrm>
        <a:off x="3341061" y="811630"/>
        <a:ext cx="857313" cy="677420"/>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170582" cy="480388"/>
          </a:xfrm>
          <a:prstGeom prst="rect">
            <a:avLst/>
          </a:prstGeom>
        </p:spPr>
        <p:txBody>
          <a:bodyPr vert="horz" lIns="96648" tIns="48325" rIns="96648" bIns="48325" rtlCol="0"/>
          <a:lstStyle>
            <a:lvl1pPr algn="l">
              <a:defRPr sz="1200"/>
            </a:lvl1pPr>
          </a:lstStyle>
          <a:p>
            <a:pPr>
              <a:defRPr/>
            </a:pPr>
            <a:endParaRPr lang="en-US"/>
          </a:p>
        </p:txBody>
      </p:sp>
      <p:sp>
        <p:nvSpPr>
          <p:cNvPr id="3" name="Date Placeholder 2"/>
          <p:cNvSpPr>
            <a:spLocks noGrp="1"/>
          </p:cNvSpPr>
          <p:nvPr>
            <p:ph type="dt" sz="quarter" idx="1"/>
          </p:nvPr>
        </p:nvSpPr>
        <p:spPr>
          <a:xfrm>
            <a:off x="4142962" y="1"/>
            <a:ext cx="3170582" cy="480388"/>
          </a:xfrm>
          <a:prstGeom prst="rect">
            <a:avLst/>
          </a:prstGeom>
        </p:spPr>
        <p:txBody>
          <a:bodyPr vert="horz" lIns="96648" tIns="48325" rIns="96648" bIns="48325" rtlCol="0"/>
          <a:lstStyle>
            <a:lvl1pPr algn="r">
              <a:defRPr sz="1200"/>
            </a:lvl1pPr>
          </a:lstStyle>
          <a:p>
            <a:pPr>
              <a:defRPr/>
            </a:pPr>
            <a:fld id="{616D9073-8F6C-402F-8BB0-61C0D08019CC}" type="datetimeFigureOut">
              <a:rPr lang="en-US"/>
              <a:pPr>
                <a:defRPr/>
              </a:pPr>
              <a:t>8/26/2014</a:t>
            </a:fld>
            <a:endParaRPr lang="en-US"/>
          </a:p>
        </p:txBody>
      </p:sp>
      <p:sp>
        <p:nvSpPr>
          <p:cNvPr id="4" name="Footer Placeholder 3"/>
          <p:cNvSpPr>
            <a:spLocks noGrp="1"/>
          </p:cNvSpPr>
          <p:nvPr>
            <p:ph type="ftr" sz="quarter" idx="2"/>
          </p:nvPr>
        </p:nvSpPr>
        <p:spPr>
          <a:xfrm>
            <a:off x="2" y="9119174"/>
            <a:ext cx="3170582" cy="480388"/>
          </a:xfrm>
          <a:prstGeom prst="rect">
            <a:avLst/>
          </a:prstGeom>
        </p:spPr>
        <p:txBody>
          <a:bodyPr vert="horz" lIns="96648" tIns="48325" rIns="96648" bIns="48325"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4142962" y="9119174"/>
            <a:ext cx="3170582" cy="480388"/>
          </a:xfrm>
          <a:prstGeom prst="rect">
            <a:avLst/>
          </a:prstGeom>
        </p:spPr>
        <p:txBody>
          <a:bodyPr vert="horz" lIns="96648" tIns="48325" rIns="96648" bIns="48325" rtlCol="0" anchor="b"/>
          <a:lstStyle>
            <a:lvl1pPr algn="r">
              <a:defRPr sz="1200"/>
            </a:lvl1pPr>
          </a:lstStyle>
          <a:p>
            <a:pPr>
              <a:defRPr/>
            </a:pPr>
            <a:fld id="{1BFA030D-F31C-4533-A4CE-95B856D82871}" type="slidenum">
              <a:rPr lang="en-US"/>
              <a:pPr>
                <a:defRPr/>
              </a:pPr>
              <a:t>‹#›</a:t>
            </a:fld>
            <a:endParaRPr lang="en-US"/>
          </a:p>
        </p:txBody>
      </p:sp>
    </p:spTree>
    <p:extLst>
      <p:ext uri="{BB962C8B-B14F-4D97-AF65-F5344CB8AC3E}">
        <p14:creationId xmlns:p14="http://schemas.microsoft.com/office/powerpoint/2010/main" val="29454038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170582" cy="480388"/>
          </a:xfrm>
          <a:prstGeom prst="rect">
            <a:avLst/>
          </a:prstGeom>
        </p:spPr>
        <p:txBody>
          <a:bodyPr vert="horz" lIns="96648" tIns="48325" rIns="96648" bIns="48325"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4142962" y="1"/>
            <a:ext cx="3170582" cy="480388"/>
          </a:xfrm>
          <a:prstGeom prst="rect">
            <a:avLst/>
          </a:prstGeom>
        </p:spPr>
        <p:txBody>
          <a:bodyPr vert="horz" lIns="96648" tIns="48325" rIns="96648" bIns="48325" rtlCol="0"/>
          <a:lstStyle>
            <a:lvl1pPr algn="r" fontAlgn="auto">
              <a:spcBef>
                <a:spcPts val="0"/>
              </a:spcBef>
              <a:spcAft>
                <a:spcPts val="0"/>
              </a:spcAft>
              <a:defRPr sz="1200">
                <a:latin typeface="+mn-lt"/>
              </a:defRPr>
            </a:lvl1pPr>
          </a:lstStyle>
          <a:p>
            <a:pPr>
              <a:defRPr/>
            </a:pPr>
            <a:fld id="{5E48A390-FAD0-4E92-88F8-8AEE16602061}" type="datetimeFigureOut">
              <a:rPr lang="en-US"/>
              <a:pPr>
                <a:defRPr/>
              </a:pPr>
              <a:t>8/26/2014</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48" tIns="48325" rIns="96648" bIns="48325" rtlCol="0" anchor="ctr"/>
          <a:lstStyle/>
          <a:p>
            <a:pPr lvl="0"/>
            <a:endParaRPr lang="en-US" noProof="0"/>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6648" tIns="48325" rIns="96648" bIns="48325"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2" y="9119174"/>
            <a:ext cx="3170582" cy="480388"/>
          </a:xfrm>
          <a:prstGeom prst="rect">
            <a:avLst/>
          </a:prstGeom>
        </p:spPr>
        <p:txBody>
          <a:bodyPr vert="horz" lIns="96648" tIns="48325" rIns="96648" bIns="48325"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4142962" y="9119174"/>
            <a:ext cx="3170582" cy="480388"/>
          </a:xfrm>
          <a:prstGeom prst="rect">
            <a:avLst/>
          </a:prstGeom>
        </p:spPr>
        <p:txBody>
          <a:bodyPr vert="horz" lIns="96648" tIns="48325" rIns="96648" bIns="48325" rtlCol="0" anchor="b"/>
          <a:lstStyle>
            <a:lvl1pPr algn="r" fontAlgn="auto">
              <a:spcBef>
                <a:spcPts val="0"/>
              </a:spcBef>
              <a:spcAft>
                <a:spcPts val="0"/>
              </a:spcAft>
              <a:defRPr sz="1200">
                <a:latin typeface="+mn-lt"/>
              </a:defRPr>
            </a:lvl1pPr>
          </a:lstStyle>
          <a:p>
            <a:pPr>
              <a:defRPr/>
            </a:pPr>
            <a:fld id="{0E8FC5F8-BEBD-4DE4-90C8-AA714FDFC9B3}" type="slidenum">
              <a:rPr lang="en-US"/>
              <a:pPr>
                <a:defRPr/>
              </a:pPr>
              <a:t>‹#›</a:t>
            </a:fld>
            <a:endParaRPr lang="en-US"/>
          </a:p>
        </p:txBody>
      </p:sp>
    </p:spTree>
    <p:extLst>
      <p:ext uri="{BB962C8B-B14F-4D97-AF65-F5344CB8AC3E}">
        <p14:creationId xmlns:p14="http://schemas.microsoft.com/office/powerpoint/2010/main" val="14085491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E8FC5F8-BEBD-4DE4-90C8-AA714FDFC9B3}" type="slidenum">
              <a:rPr lang="en-US" smtClean="0"/>
              <a:pPr>
                <a:defRPr/>
              </a:pPr>
              <a:t>1</a:t>
            </a:fld>
            <a:endParaRPr lang="en-US"/>
          </a:p>
        </p:txBody>
      </p:sp>
    </p:spTree>
    <p:extLst>
      <p:ext uri="{BB962C8B-B14F-4D97-AF65-F5344CB8AC3E}">
        <p14:creationId xmlns:p14="http://schemas.microsoft.com/office/powerpoint/2010/main" val="4265896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cstate="print">
            <a:lum/>
          </a:blip>
          <a:srcRect/>
          <a:stretch>
            <a:fillRect t="-1000" b="-1000"/>
          </a:stretch>
        </a:blipFill>
        <a:effectLst/>
      </p:bgPr>
    </p:bg>
    <p:spTree>
      <p:nvGrpSpPr>
        <p:cNvPr id="1" name=""/>
        <p:cNvGrpSpPr/>
        <p:nvPr/>
      </p:nvGrpSpPr>
      <p:grpSpPr>
        <a:xfrm>
          <a:off x="0" y="0"/>
          <a:ext cx="0" cy="0"/>
          <a:chOff x="0" y="0"/>
          <a:chExt cx="0" cy="0"/>
        </a:xfrm>
      </p:grpSpPr>
      <p:sp>
        <p:nvSpPr>
          <p:cNvPr id="5" name="TextBox 4"/>
          <p:cNvSpPr txBox="1"/>
          <p:nvPr userDrawn="1"/>
        </p:nvSpPr>
        <p:spPr>
          <a:xfrm>
            <a:off x="4572000" y="1219200"/>
            <a:ext cx="4572000" cy="4724400"/>
          </a:xfrm>
          <a:prstGeom prst="rect">
            <a:avLst/>
          </a:prstGeom>
          <a:noFill/>
          <a:ln>
            <a:solidFill>
              <a:schemeClr val="bg1">
                <a:lumMod val="85000"/>
                <a:alpha val="85000"/>
              </a:schemeClr>
            </a:solidFill>
          </a:ln>
        </p:spPr>
        <p:txBody>
          <a:bodyPr wrap="none" lIns="0" tIns="0" rIns="0" bIns="0"/>
          <a:lstStyle/>
          <a:p>
            <a:pPr fontAlgn="auto">
              <a:spcBef>
                <a:spcPts val="0"/>
              </a:spcBef>
              <a:spcAft>
                <a:spcPts val="0"/>
              </a:spcAft>
              <a:defRPr/>
            </a:pPr>
            <a:endParaRPr lang="en-US" dirty="0">
              <a:latin typeface="+mn-lt"/>
            </a:endParaRPr>
          </a:p>
          <a:p>
            <a:pPr fontAlgn="auto">
              <a:spcBef>
                <a:spcPts val="0"/>
              </a:spcBef>
              <a:spcAft>
                <a:spcPts val="0"/>
              </a:spcAft>
              <a:defRPr/>
            </a:pPr>
            <a:endParaRPr lang="en-US" dirty="0">
              <a:latin typeface="+mn-lt"/>
            </a:endParaRPr>
          </a:p>
          <a:p>
            <a:pPr fontAlgn="auto">
              <a:spcBef>
                <a:spcPts val="0"/>
              </a:spcBef>
              <a:spcAft>
                <a:spcPts val="0"/>
              </a:spcAft>
              <a:defRPr/>
            </a:pPr>
            <a:endParaRPr lang="en-US" dirty="0">
              <a:latin typeface="+mn-lt"/>
            </a:endParaRPr>
          </a:p>
          <a:p>
            <a:pPr fontAlgn="auto">
              <a:spcBef>
                <a:spcPts val="0"/>
              </a:spcBef>
              <a:spcAft>
                <a:spcPts val="0"/>
              </a:spcAft>
              <a:defRPr/>
            </a:pPr>
            <a:endParaRPr lang="en-US" dirty="0">
              <a:latin typeface="+mn-lt"/>
            </a:endParaRPr>
          </a:p>
          <a:p>
            <a:pPr fontAlgn="auto">
              <a:spcBef>
                <a:spcPts val="0"/>
              </a:spcBef>
              <a:spcAft>
                <a:spcPts val="0"/>
              </a:spcAft>
              <a:defRPr/>
            </a:pPr>
            <a:endParaRPr lang="en-US" dirty="0">
              <a:latin typeface="+mn-lt"/>
            </a:endParaRPr>
          </a:p>
          <a:p>
            <a:pPr fontAlgn="auto">
              <a:spcBef>
                <a:spcPts val="0"/>
              </a:spcBef>
              <a:spcAft>
                <a:spcPts val="0"/>
              </a:spcAft>
              <a:defRPr/>
            </a:pPr>
            <a:endParaRPr lang="en-US" dirty="0">
              <a:latin typeface="+mn-lt"/>
            </a:endParaRPr>
          </a:p>
          <a:p>
            <a:pPr fontAlgn="auto">
              <a:spcBef>
                <a:spcPts val="0"/>
              </a:spcBef>
              <a:spcAft>
                <a:spcPts val="0"/>
              </a:spcAft>
              <a:defRPr/>
            </a:pPr>
            <a:endParaRPr lang="en-US" dirty="0">
              <a:latin typeface="+mn-lt"/>
            </a:endParaRPr>
          </a:p>
          <a:p>
            <a:pPr algn="ctr" fontAlgn="auto">
              <a:spcBef>
                <a:spcPts val="0"/>
              </a:spcBef>
              <a:spcAft>
                <a:spcPts val="0"/>
              </a:spcAft>
              <a:defRPr/>
            </a:pPr>
            <a:endParaRPr lang="en-US" dirty="0">
              <a:latin typeface="+mn-lt"/>
            </a:endParaRPr>
          </a:p>
          <a:p>
            <a:pPr algn="ctr" fontAlgn="auto">
              <a:spcBef>
                <a:spcPts val="0"/>
              </a:spcBef>
              <a:spcAft>
                <a:spcPts val="0"/>
              </a:spcAft>
              <a:defRPr/>
            </a:pPr>
            <a:r>
              <a:rPr lang="en-US" sz="1400" i="1" dirty="0">
                <a:solidFill>
                  <a:schemeClr val="bg1">
                    <a:lumMod val="85000"/>
                  </a:schemeClr>
                </a:solidFill>
                <a:latin typeface="+mn-lt"/>
              </a:rPr>
              <a:t>Place picture here</a:t>
            </a:r>
          </a:p>
        </p:txBody>
      </p:sp>
      <p:sp>
        <p:nvSpPr>
          <p:cNvPr id="2" name="Title 1"/>
          <p:cNvSpPr>
            <a:spLocks noGrp="1"/>
          </p:cNvSpPr>
          <p:nvPr>
            <p:ph type="ctrTitle"/>
          </p:nvPr>
        </p:nvSpPr>
        <p:spPr>
          <a:xfrm>
            <a:off x="685800" y="1524001"/>
            <a:ext cx="3505200" cy="2076450"/>
          </a:xfrm>
        </p:spPr>
        <p:txBody>
          <a:bodyPr/>
          <a:lstStyle>
            <a:lvl1pPr algn="l">
              <a:defRPr>
                <a:solidFill>
                  <a:schemeClr val="accent5">
                    <a:lumMod val="50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3886200"/>
            <a:ext cx="3505200" cy="1752600"/>
          </a:xfrm>
        </p:spPr>
        <p:txBody>
          <a:bodyPr>
            <a:normAutofit/>
          </a:bodyPr>
          <a:lstStyle>
            <a:lvl1pPr marL="0" indent="0" algn="l">
              <a:lnSpc>
                <a:spcPct val="100000"/>
              </a:lnSpc>
              <a:spcBef>
                <a:spcPts val="0"/>
              </a:spcBef>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8" name="Picture Placeholder 7"/>
          <p:cNvSpPr>
            <a:spLocks noGrp="1"/>
          </p:cNvSpPr>
          <p:nvPr>
            <p:ph type="pic" sz="quarter" idx="11"/>
          </p:nvPr>
        </p:nvSpPr>
        <p:spPr>
          <a:xfrm>
            <a:off x="4572000" y="1219200"/>
            <a:ext cx="4572000" cy="4724400"/>
          </a:xfrm>
        </p:spPr>
        <p:txBody>
          <a:bodyPr rtlCol="0">
            <a:normAutofit/>
          </a:bodyPr>
          <a:lstStyle>
            <a:lvl1pPr>
              <a:buNone/>
              <a:defRPr/>
            </a:lvl1pPr>
          </a:lstStyle>
          <a:p>
            <a:pPr lvl="0"/>
            <a:r>
              <a:rPr lang="en-US" noProof="0" smtClean="0"/>
              <a:t>Click icon to add picture</a:t>
            </a:r>
            <a:endParaRPr lang="en-US" noProof="0" dirty="0"/>
          </a:p>
        </p:txBody>
      </p:sp>
      <p:sp>
        <p:nvSpPr>
          <p:cNvPr id="6" name="Date Placeholder 3"/>
          <p:cNvSpPr>
            <a:spLocks noGrp="1"/>
          </p:cNvSpPr>
          <p:nvPr>
            <p:ph type="dt" sz="half" idx="12"/>
          </p:nvPr>
        </p:nvSpPr>
        <p:spPr>
          <a:xfrm>
            <a:off x="5486400" y="6248400"/>
            <a:ext cx="3352800" cy="365125"/>
          </a:xfrm>
          <a:prstGeom prst="rect">
            <a:avLst/>
          </a:prstGeom>
        </p:spPr>
        <p:txBody>
          <a:bodyPr/>
          <a:lstStyle>
            <a:lvl1pPr algn="r" fontAlgn="auto">
              <a:spcBef>
                <a:spcPts val="0"/>
              </a:spcBef>
              <a:spcAft>
                <a:spcPts val="0"/>
              </a:spcAft>
              <a:defRPr sz="2400">
                <a:solidFill>
                  <a:schemeClr val="bg1"/>
                </a:solidFill>
                <a:latin typeface="+mn-lt"/>
              </a:defRPr>
            </a:lvl1pPr>
          </a:lstStyle>
          <a:p>
            <a:pPr>
              <a:defRPr/>
            </a:pPr>
            <a:r>
              <a:rPr lang="en-US"/>
              <a:t>Enter Date Here</a:t>
            </a:r>
          </a:p>
        </p:txBody>
      </p:sp>
    </p:spTree>
    <p:extLst>
      <p:ext uri="{BB962C8B-B14F-4D97-AF65-F5344CB8AC3E}">
        <p14:creationId xmlns:p14="http://schemas.microsoft.com/office/powerpoint/2010/main" val="3439005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457200" y="1676400"/>
            <a:ext cx="82296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035463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140186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wo Column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2"/>
          <p:cNvSpPr>
            <a:spLocks noGrp="1"/>
          </p:cNvSpPr>
          <p:nvPr>
            <p:ph idx="1"/>
          </p:nvPr>
        </p:nvSpPr>
        <p:spPr>
          <a:xfrm>
            <a:off x="457200" y="1676400"/>
            <a:ext cx="388620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Content Placeholder 2"/>
          <p:cNvSpPr>
            <a:spLocks noGrp="1"/>
          </p:cNvSpPr>
          <p:nvPr>
            <p:ph idx="10"/>
          </p:nvPr>
        </p:nvSpPr>
        <p:spPr>
          <a:xfrm>
            <a:off x="4800600" y="1676400"/>
            <a:ext cx="388620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1237461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6"/>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152400"/>
            <a:ext cx="8229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cSld>
  <p:clrMap bg1="lt1" tx1="dk1" bg2="lt2" tx2="dk2" accent1="accent1" accent2="accent2" accent3="accent3" accent4="accent4" accent5="accent5" accent6="accent6" hlink="hlink" folHlink="folHlink"/>
  <p:sldLayoutIdLst>
    <p:sldLayoutId id="2147483987" r:id="rId1"/>
    <p:sldLayoutId id="2147483984" r:id="rId2"/>
    <p:sldLayoutId id="2147483985" r:id="rId3"/>
    <p:sldLayoutId id="2147483986" r:id="rId4"/>
  </p:sldLayoutIdLst>
  <p:txStyles>
    <p:titleStyle>
      <a:lvl1pPr algn="ctr" rtl="0" eaLnBrk="0" fontAlgn="base" hangingPunct="0">
        <a:lnSpc>
          <a:spcPts val="4000"/>
        </a:lnSpc>
        <a:spcBef>
          <a:spcPct val="0"/>
        </a:spcBef>
        <a:spcAft>
          <a:spcPct val="0"/>
        </a:spcAft>
        <a:defRPr sz="4400" kern="1200">
          <a:solidFill>
            <a:schemeClr val="bg1"/>
          </a:solidFill>
          <a:latin typeface="Calibri" pitchFamily="34" charset="0"/>
          <a:ea typeface="+mj-ea"/>
          <a:cs typeface="Arial" pitchFamily="34" charset="0"/>
        </a:defRPr>
      </a:lvl1pPr>
      <a:lvl2pPr algn="ctr" rtl="0" eaLnBrk="0" fontAlgn="base" hangingPunct="0">
        <a:lnSpc>
          <a:spcPts val="4000"/>
        </a:lnSpc>
        <a:spcBef>
          <a:spcPct val="0"/>
        </a:spcBef>
        <a:spcAft>
          <a:spcPct val="0"/>
        </a:spcAft>
        <a:defRPr sz="4400">
          <a:solidFill>
            <a:schemeClr val="bg1"/>
          </a:solidFill>
          <a:latin typeface="Calibri" pitchFamily="34" charset="0"/>
          <a:cs typeface="Arial" charset="0"/>
        </a:defRPr>
      </a:lvl2pPr>
      <a:lvl3pPr algn="ctr" rtl="0" eaLnBrk="0" fontAlgn="base" hangingPunct="0">
        <a:lnSpc>
          <a:spcPts val="4000"/>
        </a:lnSpc>
        <a:spcBef>
          <a:spcPct val="0"/>
        </a:spcBef>
        <a:spcAft>
          <a:spcPct val="0"/>
        </a:spcAft>
        <a:defRPr sz="4400">
          <a:solidFill>
            <a:schemeClr val="bg1"/>
          </a:solidFill>
          <a:latin typeface="Calibri" pitchFamily="34" charset="0"/>
          <a:cs typeface="Arial" charset="0"/>
        </a:defRPr>
      </a:lvl3pPr>
      <a:lvl4pPr algn="ctr" rtl="0" eaLnBrk="0" fontAlgn="base" hangingPunct="0">
        <a:lnSpc>
          <a:spcPts val="4000"/>
        </a:lnSpc>
        <a:spcBef>
          <a:spcPct val="0"/>
        </a:spcBef>
        <a:spcAft>
          <a:spcPct val="0"/>
        </a:spcAft>
        <a:defRPr sz="4400">
          <a:solidFill>
            <a:schemeClr val="bg1"/>
          </a:solidFill>
          <a:latin typeface="Calibri" pitchFamily="34" charset="0"/>
          <a:cs typeface="Arial" charset="0"/>
        </a:defRPr>
      </a:lvl4pPr>
      <a:lvl5pPr algn="ctr" rtl="0" eaLnBrk="0" fontAlgn="base" hangingPunct="0">
        <a:lnSpc>
          <a:spcPts val="4000"/>
        </a:lnSpc>
        <a:spcBef>
          <a:spcPct val="0"/>
        </a:spcBef>
        <a:spcAft>
          <a:spcPct val="0"/>
        </a:spcAft>
        <a:defRPr sz="4400">
          <a:solidFill>
            <a:schemeClr val="bg1"/>
          </a:solidFill>
          <a:latin typeface="Calibri" pitchFamily="34" charset="0"/>
          <a:cs typeface="Arial" charset="0"/>
        </a:defRPr>
      </a:lvl5pPr>
      <a:lvl6pPr marL="457200" algn="ctr" rtl="0" fontAlgn="base">
        <a:lnSpc>
          <a:spcPts val="4000"/>
        </a:lnSpc>
        <a:spcBef>
          <a:spcPct val="0"/>
        </a:spcBef>
        <a:spcAft>
          <a:spcPct val="0"/>
        </a:spcAft>
        <a:defRPr sz="4400">
          <a:solidFill>
            <a:schemeClr val="bg1"/>
          </a:solidFill>
          <a:latin typeface="Calibri" pitchFamily="34" charset="0"/>
          <a:cs typeface="Arial" charset="0"/>
        </a:defRPr>
      </a:lvl6pPr>
      <a:lvl7pPr marL="914400" algn="ctr" rtl="0" fontAlgn="base">
        <a:lnSpc>
          <a:spcPts val="4000"/>
        </a:lnSpc>
        <a:spcBef>
          <a:spcPct val="0"/>
        </a:spcBef>
        <a:spcAft>
          <a:spcPct val="0"/>
        </a:spcAft>
        <a:defRPr sz="4400">
          <a:solidFill>
            <a:schemeClr val="bg1"/>
          </a:solidFill>
          <a:latin typeface="Calibri" pitchFamily="34" charset="0"/>
          <a:cs typeface="Arial" charset="0"/>
        </a:defRPr>
      </a:lvl7pPr>
      <a:lvl8pPr marL="1371600" algn="ctr" rtl="0" fontAlgn="base">
        <a:lnSpc>
          <a:spcPts val="4000"/>
        </a:lnSpc>
        <a:spcBef>
          <a:spcPct val="0"/>
        </a:spcBef>
        <a:spcAft>
          <a:spcPct val="0"/>
        </a:spcAft>
        <a:defRPr sz="4400">
          <a:solidFill>
            <a:schemeClr val="bg1"/>
          </a:solidFill>
          <a:latin typeface="Calibri" pitchFamily="34" charset="0"/>
          <a:cs typeface="Arial" charset="0"/>
        </a:defRPr>
      </a:lvl8pPr>
      <a:lvl9pPr marL="1828800" algn="ctr" rtl="0" fontAlgn="base">
        <a:lnSpc>
          <a:spcPts val="4000"/>
        </a:lnSpc>
        <a:spcBef>
          <a:spcPct val="0"/>
        </a:spcBef>
        <a:spcAft>
          <a:spcPct val="0"/>
        </a:spcAft>
        <a:defRPr sz="4400">
          <a:solidFill>
            <a:schemeClr val="bg1"/>
          </a:solidFill>
          <a:latin typeface="Calibri" pitchFamily="34" charset="0"/>
          <a:cs typeface="Arial" charset="0"/>
        </a:defRPr>
      </a:lvl9pPr>
    </p:titleStyle>
    <p:bodyStyle>
      <a:lvl1pPr marL="342900" indent="-342900" algn="l" rtl="0" eaLnBrk="0" fontAlgn="base" hangingPunct="0">
        <a:spcBef>
          <a:spcPct val="20000"/>
        </a:spcBef>
        <a:spcAft>
          <a:spcPct val="0"/>
        </a:spcAft>
        <a:buClr>
          <a:srgbClr val="215968"/>
        </a:buClr>
        <a:buSzPct val="120000"/>
        <a:buFont typeface="Wingdings" pitchFamily="2" charset="2"/>
        <a:buChar char="§"/>
        <a:defRPr sz="3200" kern="1200">
          <a:solidFill>
            <a:schemeClr val="tx1"/>
          </a:solidFill>
          <a:latin typeface="+mn-lt"/>
          <a:ea typeface="+mn-ea"/>
          <a:cs typeface="+mn-cs"/>
        </a:defRPr>
      </a:lvl1pPr>
      <a:lvl2pPr marL="692150" indent="-346075" algn="l" rtl="0" eaLnBrk="0" fontAlgn="base" hangingPunct="0">
        <a:spcBef>
          <a:spcPct val="20000"/>
        </a:spcBef>
        <a:spcAft>
          <a:spcPct val="0"/>
        </a:spcAft>
        <a:buClr>
          <a:srgbClr val="31859C"/>
        </a:buClr>
        <a:buSzPct val="120000"/>
        <a:buFont typeface="Arial" charset="0"/>
        <a:buChar char="•"/>
        <a:defRPr sz="2800" kern="1200">
          <a:solidFill>
            <a:schemeClr val="tx1"/>
          </a:solidFill>
          <a:latin typeface="+mn-lt"/>
          <a:ea typeface="+mn-ea"/>
          <a:cs typeface="+mn-cs"/>
        </a:defRPr>
      </a:lvl2pPr>
      <a:lvl3pPr marL="1025525" indent="-333375" algn="l" rtl="0" eaLnBrk="0" fontAlgn="base" hangingPunct="0">
        <a:spcBef>
          <a:spcPct val="20000"/>
        </a:spcBef>
        <a:spcAft>
          <a:spcPct val="0"/>
        </a:spcAft>
        <a:buClr>
          <a:srgbClr val="31859C"/>
        </a:buClr>
        <a:buSzPct val="90000"/>
        <a:buFont typeface="Courier New" pitchFamily="49" charset="0"/>
        <a:buChar char="o"/>
        <a:defRPr sz="2400" kern="1200">
          <a:solidFill>
            <a:schemeClr val="tx1"/>
          </a:solidFill>
          <a:latin typeface="+mn-lt"/>
          <a:ea typeface="+mn-ea"/>
          <a:cs typeface="+mn-cs"/>
        </a:defRPr>
      </a:lvl3pPr>
      <a:lvl4pPr marL="1371600" indent="-346075" algn="l" rtl="0" eaLnBrk="0" fontAlgn="base" hangingPunct="0">
        <a:spcBef>
          <a:spcPct val="20000"/>
        </a:spcBef>
        <a:spcAft>
          <a:spcPct val="0"/>
        </a:spcAft>
        <a:buClr>
          <a:srgbClr val="31859C"/>
        </a:buClr>
        <a:buSzPct val="80000"/>
        <a:buFont typeface="Wingdings" pitchFamily="2" charset="2"/>
        <a:buChar char="q"/>
        <a:defRPr sz="2000" kern="1200">
          <a:solidFill>
            <a:schemeClr val="tx1"/>
          </a:solidFill>
          <a:latin typeface="+mn-lt"/>
          <a:ea typeface="+mn-ea"/>
          <a:cs typeface="+mn-cs"/>
        </a:defRPr>
      </a:lvl4pPr>
      <a:lvl5pPr marL="1717675" indent="-346075" algn="l" rtl="0" eaLnBrk="0" fontAlgn="base" hangingPunct="0">
        <a:spcBef>
          <a:spcPct val="20000"/>
        </a:spcBef>
        <a:spcAft>
          <a:spcPct val="0"/>
        </a:spcAft>
        <a:buClr>
          <a:srgbClr val="31859C"/>
        </a:buClr>
        <a:buFont typeface="Wingdings" pitchFamily="2" charset="2"/>
        <a:buChar char="ü"/>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mn.gov/health-licensing-boards/images/2003_Nursing_Programs_Report_2011.pdf.%20Accessed%203/21/2014" TargetMode="External"/><Relationship Id="rId2" Type="http://schemas.openxmlformats.org/officeDocument/2006/relationships/hyperlink" Target="http://mn.gov/deed/data/data-tools/employment-outlook.jsp" TargetMode="External"/><Relationship Id="rId1" Type="http://schemas.openxmlformats.org/officeDocument/2006/relationships/slideLayout" Target="../slideLayouts/slideLayout2.xml"/><Relationship Id="rId6" Type="http://schemas.openxmlformats.org/officeDocument/2006/relationships/hyperlink" Target="http://www.health.state.mn.us/divs/orhpc/workforce/rn/rns2012.pdf" TargetMode="External"/><Relationship Id="rId5" Type="http://schemas.openxmlformats.org/officeDocument/2006/relationships/hyperlink" Target="http://www.health.state.mn.us/divs/orhpc/pubs/workforce/rnfacts10.pdf" TargetMode="External"/><Relationship Id="rId4" Type="http://schemas.openxmlformats.org/officeDocument/2006/relationships/hyperlink" Target="http://mn.gov/health-licensing-boards/images/Education_Nursing_Programs_Report_2012.pdf" TargetMode="External"/></Relationships>
</file>

<file path=ppt/slides/_rels/slide28.xml.rels><?xml version="1.0" encoding="UTF-8" standalone="yes"?>
<Relationships xmlns="http://schemas.openxmlformats.org/package/2006/relationships"><Relationship Id="rId8" Type="http://schemas.openxmlformats.org/officeDocument/2006/relationships/hyperlink" Target="http://www.nrmp.org/wp-content/uploads/2013/08/resultsbystate2008.pdf.%20Accessed%205/13/2014" TargetMode="External"/><Relationship Id="rId13" Type="http://schemas.openxmlformats.org/officeDocument/2006/relationships/hyperlink" Target="http://www.nrmp.org/wp-content/uploads/2013/08/resultsbystate2013.pdf" TargetMode="External"/><Relationship Id="rId3" Type="http://schemas.openxmlformats.org/officeDocument/2006/relationships/hyperlink" Target="https://members.aamc.org/eweb/upload/State%20Physician%20Workforce%20Data%20Book%202013%20(PDF).pdf" TargetMode="External"/><Relationship Id="rId7" Type="http://schemas.openxmlformats.org/officeDocument/2006/relationships/hyperlink" Target="http://www.nrmp.org/wp-content/uploads/2013/08/resultsbystate2007.pdf.%20Accessed%205/13/2014" TargetMode="External"/><Relationship Id="rId12" Type="http://schemas.openxmlformats.org/officeDocument/2006/relationships/hyperlink" Target="http://www.nrmp.org/wp-content/uploads/2013/08/resultsbystate2012.pdf" TargetMode="External"/><Relationship Id="rId2" Type="http://schemas.openxmlformats.org/officeDocument/2006/relationships/hyperlink" Target="http://journals.lww.com/academicmedicine/Fulltext/2013/04000/U_S__Graduate_Medical_Education_and_Physician.18.aspx" TargetMode="External"/><Relationship Id="rId1" Type="http://schemas.openxmlformats.org/officeDocument/2006/relationships/slideLayout" Target="../slideLayouts/slideLayout2.xml"/><Relationship Id="rId6" Type="http://schemas.openxmlformats.org/officeDocument/2006/relationships/hyperlink" Target="http://www.nrmp.org/wp-content/uploads/2013/08/resultsbystate2006.pdf" TargetMode="External"/><Relationship Id="rId11" Type="http://schemas.openxmlformats.org/officeDocument/2006/relationships/hyperlink" Target="http://www.nrmp.org/wp-content/uploads/2013/08/resultsbystate2011.pdf" TargetMode="External"/><Relationship Id="rId5" Type="http://schemas.openxmlformats.org/officeDocument/2006/relationships/hyperlink" Target="http://www.health.state.mn.us/divs/orhpc/pubs/workforce/docrpt2012.pdf" TargetMode="External"/><Relationship Id="rId10" Type="http://schemas.openxmlformats.org/officeDocument/2006/relationships/hyperlink" Target="http://www.nrmp.org/wp-content/uploads/2013/08/resultsbystate2010.pdf" TargetMode="External"/><Relationship Id="rId4" Type="http://schemas.openxmlformats.org/officeDocument/2006/relationships/hyperlink" Target="http://mn.gov/deed/data/data-tools/employment-outlook.jsp" TargetMode="External"/><Relationship Id="rId9" Type="http://schemas.openxmlformats.org/officeDocument/2006/relationships/hyperlink" Target="http://www.nrmp.org/wp-content/uploads/2013/08/resultsbystate2009.pdf" TargetMode="External"/><Relationship Id="rId14" Type="http://schemas.openxmlformats.org/officeDocument/2006/relationships/hyperlink" Target="http://www.nrmp.org/wp-content/uploads/2014/04/Main-Match-Results-and-Data-2014.pdf"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752600"/>
            <a:ext cx="3505200" cy="2743200"/>
          </a:xfrm>
        </p:spPr>
        <p:txBody>
          <a:bodyPr rtlCol="0">
            <a:normAutofit/>
          </a:bodyPr>
          <a:lstStyle/>
          <a:p>
            <a:pPr algn="ctr" eaLnBrk="1" fontAlgn="auto" hangingPunct="1">
              <a:spcAft>
                <a:spcPts val="0"/>
              </a:spcAft>
              <a:defRPr/>
            </a:pPr>
            <a:r>
              <a:rPr lang="en-US" dirty="0" smtClean="0">
                <a:latin typeface="Arial" pitchFamily="34" charset="0"/>
              </a:rPr>
              <a:t>Registered Nurses and Primary Care Physicians:</a:t>
            </a:r>
            <a:endParaRPr lang="en-US" dirty="0">
              <a:latin typeface="Arial" pitchFamily="34" charset="0"/>
            </a:endParaRPr>
          </a:p>
        </p:txBody>
      </p:sp>
      <p:sp>
        <p:nvSpPr>
          <p:cNvPr id="3" name="Subtitle 2"/>
          <p:cNvSpPr>
            <a:spLocks noGrp="1"/>
          </p:cNvSpPr>
          <p:nvPr>
            <p:ph type="subTitle" idx="1"/>
          </p:nvPr>
        </p:nvSpPr>
        <p:spPr>
          <a:xfrm>
            <a:off x="533400" y="4114800"/>
            <a:ext cx="3505200" cy="1752600"/>
          </a:xfrm>
        </p:spPr>
        <p:txBody>
          <a:bodyPr rtlCol="0">
            <a:normAutofit/>
          </a:bodyPr>
          <a:lstStyle/>
          <a:p>
            <a:pPr algn="ctr" eaLnBrk="1" fontAlgn="auto" hangingPunct="1">
              <a:spcAft>
                <a:spcPts val="0"/>
              </a:spcAft>
              <a:buClr>
                <a:schemeClr val="accent5">
                  <a:lumMod val="50000"/>
                </a:schemeClr>
              </a:buClr>
              <a:defRPr/>
            </a:pPr>
            <a:r>
              <a:rPr lang="en-US" dirty="0" smtClean="0">
                <a:latin typeface="Arial" pitchFamily="34" charset="0"/>
                <a:cs typeface="Arial" pitchFamily="34" charset="0"/>
              </a:rPr>
              <a:t>How will Minnesota’s talent pool fare in the next 10 years?</a:t>
            </a:r>
            <a:endParaRPr lang="en-US" dirty="0" smtClean="0"/>
          </a:p>
        </p:txBody>
      </p:sp>
      <p:sp>
        <p:nvSpPr>
          <p:cNvPr id="3076" name="Date Placeholder 3"/>
          <p:cNvSpPr>
            <a:spLocks noGrp="1"/>
          </p:cNvSpPr>
          <p:nvPr>
            <p:ph type="dt"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spcBef>
                <a:spcPct val="20000"/>
              </a:spcBef>
              <a:buClr>
                <a:srgbClr val="215968"/>
              </a:buClr>
              <a:buSzPct val="120000"/>
              <a:buFont typeface="Wingdings" pitchFamily="2" charset="2"/>
              <a:buChar char="§"/>
              <a:defRPr sz="3200">
                <a:solidFill>
                  <a:schemeClr val="tx1"/>
                </a:solidFill>
                <a:latin typeface="Calibri" pitchFamily="34" charset="0"/>
              </a:defRPr>
            </a:lvl1pPr>
            <a:lvl2pPr marL="742950" indent="-285750" eaLnBrk="0" hangingPunct="0">
              <a:spcBef>
                <a:spcPct val="20000"/>
              </a:spcBef>
              <a:buClr>
                <a:srgbClr val="31859C"/>
              </a:buClr>
              <a:buSzPct val="120000"/>
              <a:buFont typeface="Arial" charset="0"/>
              <a:buChar char="•"/>
              <a:defRPr sz="2800">
                <a:solidFill>
                  <a:schemeClr val="tx1"/>
                </a:solidFill>
                <a:latin typeface="Calibri" pitchFamily="34" charset="0"/>
              </a:defRPr>
            </a:lvl2pPr>
            <a:lvl3pPr marL="1143000" indent="-228600" eaLnBrk="0" hangingPunct="0">
              <a:spcBef>
                <a:spcPct val="20000"/>
              </a:spcBef>
              <a:buClr>
                <a:srgbClr val="31859C"/>
              </a:buClr>
              <a:buSzPct val="90000"/>
              <a:buFont typeface="Courier New" pitchFamily="49" charset="0"/>
              <a:buChar char="o"/>
              <a:defRPr sz="2400">
                <a:solidFill>
                  <a:schemeClr val="tx1"/>
                </a:solidFill>
                <a:latin typeface="Calibri" pitchFamily="34" charset="0"/>
              </a:defRPr>
            </a:lvl3pPr>
            <a:lvl4pPr marL="1600200" indent="-228600" eaLnBrk="0" hangingPunct="0">
              <a:spcBef>
                <a:spcPct val="20000"/>
              </a:spcBef>
              <a:buClr>
                <a:srgbClr val="31859C"/>
              </a:buClr>
              <a:buSzPct val="80000"/>
              <a:buFont typeface="Wingdings" pitchFamily="2" charset="2"/>
              <a:buChar char="q"/>
              <a:defRPr sz="2000">
                <a:solidFill>
                  <a:schemeClr val="tx1"/>
                </a:solidFill>
                <a:latin typeface="Calibri" pitchFamily="34" charset="0"/>
              </a:defRPr>
            </a:lvl4pPr>
            <a:lvl5pPr marL="2057400" indent="-228600" eaLnBrk="0" hangingPunct="0">
              <a:spcBef>
                <a:spcPct val="20000"/>
              </a:spcBef>
              <a:buClr>
                <a:srgbClr val="31859C"/>
              </a:buClr>
              <a:buFont typeface="Wingdings" pitchFamily="2" charset="2"/>
              <a:buChar char="ü"/>
              <a:defRPr sz="2000">
                <a:solidFill>
                  <a:schemeClr val="tx1"/>
                </a:solidFill>
                <a:latin typeface="Calibri" pitchFamily="34" charset="0"/>
              </a:defRPr>
            </a:lvl5pPr>
            <a:lvl6pPr marL="2514600" indent="-228600" eaLnBrk="0" fontAlgn="base" hangingPunct="0">
              <a:spcBef>
                <a:spcPct val="20000"/>
              </a:spcBef>
              <a:spcAft>
                <a:spcPct val="0"/>
              </a:spcAft>
              <a:buClr>
                <a:srgbClr val="31859C"/>
              </a:buClr>
              <a:buFont typeface="Wingdings" pitchFamily="2" charset="2"/>
              <a:buChar char="ü"/>
              <a:defRPr sz="2000">
                <a:solidFill>
                  <a:schemeClr val="tx1"/>
                </a:solidFill>
                <a:latin typeface="Calibri" pitchFamily="34" charset="0"/>
              </a:defRPr>
            </a:lvl6pPr>
            <a:lvl7pPr marL="2971800" indent="-228600" eaLnBrk="0" fontAlgn="base" hangingPunct="0">
              <a:spcBef>
                <a:spcPct val="20000"/>
              </a:spcBef>
              <a:spcAft>
                <a:spcPct val="0"/>
              </a:spcAft>
              <a:buClr>
                <a:srgbClr val="31859C"/>
              </a:buClr>
              <a:buFont typeface="Wingdings" pitchFamily="2" charset="2"/>
              <a:buChar char="ü"/>
              <a:defRPr sz="2000">
                <a:solidFill>
                  <a:schemeClr val="tx1"/>
                </a:solidFill>
                <a:latin typeface="Calibri" pitchFamily="34" charset="0"/>
              </a:defRPr>
            </a:lvl7pPr>
            <a:lvl8pPr marL="3429000" indent="-228600" eaLnBrk="0" fontAlgn="base" hangingPunct="0">
              <a:spcBef>
                <a:spcPct val="20000"/>
              </a:spcBef>
              <a:spcAft>
                <a:spcPct val="0"/>
              </a:spcAft>
              <a:buClr>
                <a:srgbClr val="31859C"/>
              </a:buClr>
              <a:buFont typeface="Wingdings" pitchFamily="2" charset="2"/>
              <a:buChar char="ü"/>
              <a:defRPr sz="2000">
                <a:solidFill>
                  <a:schemeClr val="tx1"/>
                </a:solidFill>
                <a:latin typeface="Calibri" pitchFamily="34" charset="0"/>
              </a:defRPr>
            </a:lvl8pPr>
            <a:lvl9pPr marL="3886200" indent="-228600" eaLnBrk="0" fontAlgn="base" hangingPunct="0">
              <a:spcBef>
                <a:spcPct val="20000"/>
              </a:spcBef>
              <a:spcAft>
                <a:spcPct val="0"/>
              </a:spcAft>
              <a:buClr>
                <a:srgbClr val="31859C"/>
              </a:buClr>
              <a:buFont typeface="Wingdings" pitchFamily="2" charset="2"/>
              <a:buChar char="ü"/>
              <a:defRPr sz="2000">
                <a:solidFill>
                  <a:schemeClr val="tx1"/>
                </a:solidFill>
                <a:latin typeface="Calibri" pitchFamily="34" charset="0"/>
              </a:defRPr>
            </a:lvl9pPr>
          </a:lstStyle>
          <a:p>
            <a:pPr eaLnBrk="1" fontAlgn="base" hangingPunct="1">
              <a:spcBef>
                <a:spcPct val="0"/>
              </a:spcBef>
              <a:spcAft>
                <a:spcPct val="0"/>
              </a:spcAft>
              <a:buClrTx/>
              <a:buSzTx/>
              <a:buFontTx/>
              <a:buNone/>
            </a:pPr>
            <a:r>
              <a:rPr lang="en-US" altLang="en-US" sz="2400" dirty="0" smtClean="0">
                <a:solidFill>
                  <a:schemeClr val="bg1"/>
                </a:solidFill>
                <a:latin typeface="Arial" charset="0"/>
                <a:cs typeface="Arial" charset="0"/>
              </a:rPr>
              <a:t>July 2014</a:t>
            </a: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18759" r="28079"/>
          <a:stretch/>
        </p:blipFill>
        <p:spPr bwMode="auto">
          <a:xfrm>
            <a:off x="4572000" y="1178860"/>
            <a:ext cx="4567518" cy="4791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00000" y="1400175"/>
            <a:ext cx="255270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bwMode="auto">
          <a:xfrm>
            <a:off x="228600" y="1600200"/>
            <a:ext cx="8001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lr>
                <a:srgbClr val="215968"/>
              </a:buClr>
              <a:buSzPct val="120000"/>
              <a:buFont typeface="Wingdings" pitchFamily="2" charset="2"/>
              <a:buChar char="§"/>
              <a:defRPr sz="3200" kern="1200">
                <a:solidFill>
                  <a:schemeClr val="tx1"/>
                </a:solidFill>
                <a:latin typeface="+mn-lt"/>
                <a:ea typeface="+mn-ea"/>
                <a:cs typeface="+mn-cs"/>
              </a:defRPr>
            </a:lvl1pPr>
            <a:lvl2pPr marL="692150" indent="-346075" algn="l" rtl="0" eaLnBrk="0" fontAlgn="base" hangingPunct="0">
              <a:spcBef>
                <a:spcPct val="20000"/>
              </a:spcBef>
              <a:spcAft>
                <a:spcPct val="0"/>
              </a:spcAft>
              <a:buClr>
                <a:srgbClr val="31859C"/>
              </a:buClr>
              <a:buSzPct val="120000"/>
              <a:buFont typeface="Arial" charset="0"/>
              <a:buChar char="•"/>
              <a:defRPr sz="2800" kern="1200">
                <a:solidFill>
                  <a:schemeClr val="tx1"/>
                </a:solidFill>
                <a:latin typeface="+mn-lt"/>
                <a:ea typeface="+mn-ea"/>
                <a:cs typeface="+mn-cs"/>
              </a:defRPr>
            </a:lvl2pPr>
            <a:lvl3pPr marL="1025525" indent="-333375" algn="l" rtl="0" eaLnBrk="0" fontAlgn="base" hangingPunct="0">
              <a:spcBef>
                <a:spcPct val="20000"/>
              </a:spcBef>
              <a:spcAft>
                <a:spcPct val="0"/>
              </a:spcAft>
              <a:buClr>
                <a:srgbClr val="31859C"/>
              </a:buClr>
              <a:buSzPct val="90000"/>
              <a:buFont typeface="Courier New" pitchFamily="49" charset="0"/>
              <a:buChar char="o"/>
              <a:defRPr sz="2400" kern="1200">
                <a:solidFill>
                  <a:schemeClr val="tx1"/>
                </a:solidFill>
                <a:latin typeface="+mn-lt"/>
                <a:ea typeface="+mn-ea"/>
                <a:cs typeface="+mn-cs"/>
              </a:defRPr>
            </a:lvl3pPr>
            <a:lvl4pPr marL="1371600" indent="-346075" algn="l" rtl="0" eaLnBrk="0" fontAlgn="base" hangingPunct="0">
              <a:spcBef>
                <a:spcPct val="20000"/>
              </a:spcBef>
              <a:spcAft>
                <a:spcPct val="0"/>
              </a:spcAft>
              <a:buClr>
                <a:srgbClr val="31859C"/>
              </a:buClr>
              <a:buSzPct val="80000"/>
              <a:buFont typeface="Wingdings" pitchFamily="2" charset="2"/>
              <a:buChar char="q"/>
              <a:defRPr sz="2000" kern="1200">
                <a:solidFill>
                  <a:schemeClr val="tx1"/>
                </a:solidFill>
                <a:latin typeface="+mn-lt"/>
                <a:ea typeface="+mn-ea"/>
                <a:cs typeface="+mn-cs"/>
              </a:defRPr>
            </a:lvl4pPr>
            <a:lvl5pPr marL="1717675" indent="-346075" algn="l" rtl="0" eaLnBrk="0" fontAlgn="base" hangingPunct="0">
              <a:spcBef>
                <a:spcPct val="20000"/>
              </a:spcBef>
              <a:spcAft>
                <a:spcPct val="0"/>
              </a:spcAft>
              <a:buClr>
                <a:srgbClr val="31859C"/>
              </a:buClr>
              <a:buFont typeface="Wingdings" pitchFamily="2" charset="2"/>
              <a:buChar char="ü"/>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1" hangingPunct="1">
              <a:lnSpc>
                <a:spcPct val="80000"/>
              </a:lnSpc>
              <a:buSzPct val="100000"/>
              <a:defRPr/>
            </a:pPr>
            <a:r>
              <a:rPr lang="en-US" sz="2000" dirty="0">
                <a:latin typeface="Arial" charset="0"/>
                <a:cs typeface="Arial" charset="0"/>
              </a:rPr>
              <a:t>Just over </a:t>
            </a:r>
            <a:r>
              <a:rPr lang="en-US" sz="2000" b="1" dirty="0" smtClean="0">
                <a:latin typeface="Arial" charset="0"/>
                <a:cs typeface="Arial" charset="0"/>
              </a:rPr>
              <a:t>1,350 </a:t>
            </a:r>
            <a:r>
              <a:rPr lang="en-US" sz="2000" b="1" dirty="0">
                <a:latin typeface="Arial" charset="0"/>
                <a:cs typeface="Arial" charset="0"/>
              </a:rPr>
              <a:t>FTEs are expected to permanently exit </a:t>
            </a:r>
            <a:r>
              <a:rPr lang="en-US" sz="2000" dirty="0">
                <a:latin typeface="Arial" charset="0"/>
                <a:cs typeface="Arial" charset="0"/>
              </a:rPr>
              <a:t>the Minnesota </a:t>
            </a:r>
            <a:r>
              <a:rPr lang="en-US" sz="2000" dirty="0" smtClean="0">
                <a:latin typeface="Arial" charset="0"/>
                <a:cs typeface="Arial" charset="0"/>
              </a:rPr>
              <a:t>PCP </a:t>
            </a:r>
            <a:r>
              <a:rPr lang="en-US" sz="2000" dirty="0">
                <a:latin typeface="Arial" charset="0"/>
                <a:cs typeface="Arial" charset="0"/>
              </a:rPr>
              <a:t>workforce over the coming decade</a:t>
            </a:r>
          </a:p>
        </p:txBody>
      </p:sp>
      <p:sp>
        <p:nvSpPr>
          <p:cNvPr id="4098" name="Title 1"/>
          <p:cNvSpPr>
            <a:spLocks noGrp="1"/>
          </p:cNvSpPr>
          <p:nvPr>
            <p:ph type="title"/>
          </p:nvPr>
        </p:nvSpPr>
        <p:spPr/>
        <p:txBody>
          <a:bodyPr/>
          <a:lstStyle/>
          <a:p>
            <a:r>
              <a:rPr lang="en-US" altLang="en-US" sz="4200" dirty="0" smtClean="0">
                <a:latin typeface="Arial" panose="020B0604020202020204" pitchFamily="34" charset="0"/>
              </a:rPr>
              <a:t>PCP Existing Supply</a:t>
            </a:r>
          </a:p>
        </p:txBody>
      </p:sp>
      <p:sp>
        <p:nvSpPr>
          <p:cNvPr id="6" name="Rectangle 5"/>
          <p:cNvSpPr/>
          <p:nvPr/>
        </p:nvSpPr>
        <p:spPr>
          <a:xfrm>
            <a:off x="8686800" y="6629400"/>
            <a:ext cx="5334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fld id="{62DB2EFC-25E8-49E4-A566-6FC02C0CBCDC}" type="slidenum">
              <a:rPr lang="en-US" sz="1500" smtClean="0">
                <a:solidFill>
                  <a:prstClr val="black"/>
                </a:solidFill>
                <a:latin typeface="Arial" pitchFamily="34" charset="0"/>
                <a:cs typeface="Arial" pitchFamily="34" charset="0"/>
              </a:rPr>
              <a:pPr algn="ctr">
                <a:defRPr/>
              </a:pPr>
              <a:t>9</a:t>
            </a:fld>
            <a:endParaRPr lang="en-US" sz="1500" dirty="0">
              <a:solidFill>
                <a:prstClr val="black"/>
              </a:solidFill>
              <a:latin typeface="Arial" pitchFamily="34" charset="0"/>
              <a:cs typeface="Arial" pitchFamily="34" charset="0"/>
            </a:endParaRPr>
          </a:p>
        </p:txBody>
      </p:sp>
      <p:graphicFrame>
        <p:nvGraphicFramePr>
          <p:cNvPr id="5" name="Chart 4"/>
          <p:cNvGraphicFramePr/>
          <p:nvPr>
            <p:extLst>
              <p:ext uri="{D42A27DB-BD31-4B8C-83A1-F6EECF244321}">
                <p14:modId xmlns:p14="http://schemas.microsoft.com/office/powerpoint/2010/main" val="2648109725"/>
              </p:ext>
            </p:extLst>
          </p:nvPr>
        </p:nvGraphicFramePr>
        <p:xfrm>
          <a:off x="647700" y="2500423"/>
          <a:ext cx="8305800" cy="4114800"/>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p:cNvSpPr txBox="1"/>
          <p:nvPr/>
        </p:nvSpPr>
        <p:spPr>
          <a:xfrm>
            <a:off x="-1866900" y="3564246"/>
            <a:ext cx="4705350" cy="307777"/>
          </a:xfrm>
          <a:prstGeom prst="rect">
            <a:avLst/>
          </a:prstGeom>
          <a:noFill/>
          <a:scene3d>
            <a:camera prst="orthographicFront">
              <a:rot lat="0" lon="0" rev="5400000"/>
            </a:camera>
            <a:lightRig rig="threePt" dir="t"/>
          </a:scene3d>
        </p:spPr>
        <p:txBody>
          <a:bodyPr wrap="square" rtlCol="0">
            <a:spAutoFit/>
          </a:bodyPr>
          <a:lstStyle/>
          <a:p>
            <a:r>
              <a:rPr lang="en-US" sz="1400" dirty="0" smtClean="0"/>
              <a:t>Full-Time Equivalents Employees (FTEs)</a:t>
            </a:r>
            <a:endParaRPr lang="en-US" sz="1400" dirty="0"/>
          </a:p>
        </p:txBody>
      </p:sp>
      <p:sp>
        <p:nvSpPr>
          <p:cNvPr id="10" name="Rounded Rectangular Callout 9"/>
          <p:cNvSpPr/>
          <p:nvPr/>
        </p:nvSpPr>
        <p:spPr>
          <a:xfrm>
            <a:off x="1871930" y="4037363"/>
            <a:ext cx="2133600" cy="914400"/>
          </a:xfrm>
          <a:prstGeom prst="wedgeRoundRectCallout">
            <a:avLst>
              <a:gd name="adj1" fmla="val -64383"/>
              <a:gd name="adj2" fmla="val -135625"/>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anose="020B0604020202020204" pitchFamily="34" charset="0"/>
                <a:cs typeface="Arial" panose="020B0604020202020204" pitchFamily="34" charset="0"/>
              </a:rPr>
              <a:t>Just over 5,000 FTEs today (not all work a full-time schedule)</a:t>
            </a:r>
            <a:endParaRPr lang="en-US" sz="1400" dirty="0">
              <a:solidFill>
                <a:schemeClr val="tx1"/>
              </a:solidFill>
              <a:latin typeface="Arial" panose="020B0604020202020204" pitchFamily="34" charset="0"/>
              <a:cs typeface="Arial" panose="020B0604020202020204" pitchFamily="34" charset="0"/>
            </a:endParaRPr>
          </a:p>
        </p:txBody>
      </p:sp>
      <p:sp>
        <p:nvSpPr>
          <p:cNvPr id="11" name="Rounded Rectangular Callout 10"/>
          <p:cNvSpPr/>
          <p:nvPr/>
        </p:nvSpPr>
        <p:spPr>
          <a:xfrm>
            <a:off x="4304037" y="2287263"/>
            <a:ext cx="4267200" cy="1057275"/>
          </a:xfrm>
          <a:prstGeom prst="wedgeRoundRectCallout">
            <a:avLst>
              <a:gd name="adj1" fmla="val -42903"/>
              <a:gd name="adj2" fmla="val 80146"/>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anose="020B0604020202020204" pitchFamily="34" charset="0"/>
                <a:cs typeface="Arial" panose="020B0604020202020204" pitchFamily="34" charset="0"/>
              </a:rPr>
              <a:t>Expected retirements are based on observed patterns and PCP workforce current age profile. Between 2.5% and 3.5% leave each year</a:t>
            </a:r>
            <a:r>
              <a:rPr lang="en-US" sz="1400" dirty="0">
                <a:solidFill>
                  <a:schemeClr val="tx1"/>
                </a:solidFill>
                <a:latin typeface="Arial" panose="020B0604020202020204" pitchFamily="34" charset="0"/>
                <a:cs typeface="Arial" panose="020B0604020202020204" pitchFamily="34" charset="0"/>
              </a:rPr>
              <a:t>. Average retirement </a:t>
            </a:r>
            <a:r>
              <a:rPr lang="en-US" sz="1400" dirty="0" smtClean="0">
                <a:solidFill>
                  <a:schemeClr val="tx1"/>
                </a:solidFill>
                <a:latin typeface="Arial" panose="020B0604020202020204" pitchFamily="34" charset="0"/>
                <a:cs typeface="Arial" panose="020B0604020202020204" pitchFamily="34" charset="0"/>
              </a:rPr>
              <a:t>age is </a:t>
            </a:r>
            <a:r>
              <a:rPr lang="en-US" sz="1400" dirty="0">
                <a:solidFill>
                  <a:schemeClr val="tx1"/>
                </a:solidFill>
                <a:latin typeface="Arial" panose="020B0604020202020204" pitchFamily="34" charset="0"/>
                <a:cs typeface="Arial" panose="020B0604020202020204" pitchFamily="34" charset="0"/>
              </a:rPr>
              <a:t>just over </a:t>
            </a:r>
            <a:r>
              <a:rPr lang="en-US" sz="1400" dirty="0" smtClean="0">
                <a:solidFill>
                  <a:schemeClr val="tx1"/>
                </a:solidFill>
                <a:latin typeface="Arial" panose="020B0604020202020204" pitchFamily="34" charset="0"/>
                <a:cs typeface="Arial" panose="020B0604020202020204" pitchFamily="34" charset="0"/>
              </a:rPr>
              <a:t>67.</a:t>
            </a:r>
            <a:endParaRPr lang="en-US" sz="1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948963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bwMode="auto">
          <a:xfrm>
            <a:off x="190500" y="1447800"/>
            <a:ext cx="89535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lr>
                <a:srgbClr val="215968"/>
              </a:buClr>
              <a:buSzPct val="120000"/>
              <a:buFont typeface="Wingdings" pitchFamily="2" charset="2"/>
              <a:buChar char="§"/>
              <a:defRPr sz="3200" kern="1200">
                <a:solidFill>
                  <a:schemeClr val="tx1"/>
                </a:solidFill>
                <a:latin typeface="+mn-lt"/>
                <a:ea typeface="+mn-ea"/>
                <a:cs typeface="+mn-cs"/>
              </a:defRPr>
            </a:lvl1pPr>
            <a:lvl2pPr marL="692150" indent="-346075" algn="l" rtl="0" eaLnBrk="0" fontAlgn="base" hangingPunct="0">
              <a:spcBef>
                <a:spcPct val="20000"/>
              </a:spcBef>
              <a:spcAft>
                <a:spcPct val="0"/>
              </a:spcAft>
              <a:buClr>
                <a:srgbClr val="31859C"/>
              </a:buClr>
              <a:buSzPct val="120000"/>
              <a:buFont typeface="Arial" charset="0"/>
              <a:buChar char="•"/>
              <a:defRPr sz="2800" kern="1200">
                <a:solidFill>
                  <a:schemeClr val="tx1"/>
                </a:solidFill>
                <a:latin typeface="+mn-lt"/>
                <a:ea typeface="+mn-ea"/>
                <a:cs typeface="+mn-cs"/>
              </a:defRPr>
            </a:lvl2pPr>
            <a:lvl3pPr marL="1025525" indent="-333375" algn="l" rtl="0" eaLnBrk="0" fontAlgn="base" hangingPunct="0">
              <a:spcBef>
                <a:spcPct val="20000"/>
              </a:spcBef>
              <a:spcAft>
                <a:spcPct val="0"/>
              </a:spcAft>
              <a:buClr>
                <a:srgbClr val="31859C"/>
              </a:buClr>
              <a:buSzPct val="90000"/>
              <a:buFont typeface="Courier New" pitchFamily="49" charset="0"/>
              <a:buChar char="o"/>
              <a:defRPr sz="2400" kern="1200">
                <a:solidFill>
                  <a:schemeClr val="tx1"/>
                </a:solidFill>
                <a:latin typeface="+mn-lt"/>
                <a:ea typeface="+mn-ea"/>
                <a:cs typeface="+mn-cs"/>
              </a:defRPr>
            </a:lvl3pPr>
            <a:lvl4pPr marL="1371600" indent="-346075" algn="l" rtl="0" eaLnBrk="0" fontAlgn="base" hangingPunct="0">
              <a:spcBef>
                <a:spcPct val="20000"/>
              </a:spcBef>
              <a:spcAft>
                <a:spcPct val="0"/>
              </a:spcAft>
              <a:buClr>
                <a:srgbClr val="31859C"/>
              </a:buClr>
              <a:buSzPct val="80000"/>
              <a:buFont typeface="Wingdings" pitchFamily="2" charset="2"/>
              <a:buChar char="q"/>
              <a:defRPr sz="2000" kern="1200">
                <a:solidFill>
                  <a:schemeClr val="tx1"/>
                </a:solidFill>
                <a:latin typeface="+mn-lt"/>
                <a:ea typeface="+mn-ea"/>
                <a:cs typeface="+mn-cs"/>
              </a:defRPr>
            </a:lvl4pPr>
            <a:lvl5pPr marL="1717675" indent="-346075" algn="l" rtl="0" eaLnBrk="0" fontAlgn="base" hangingPunct="0">
              <a:spcBef>
                <a:spcPct val="20000"/>
              </a:spcBef>
              <a:spcAft>
                <a:spcPct val="0"/>
              </a:spcAft>
              <a:buClr>
                <a:srgbClr val="31859C"/>
              </a:buClr>
              <a:buFont typeface="Wingdings" pitchFamily="2" charset="2"/>
              <a:buChar char="ü"/>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1" hangingPunct="1">
              <a:lnSpc>
                <a:spcPct val="80000"/>
              </a:lnSpc>
              <a:buSzPct val="100000"/>
              <a:defRPr/>
            </a:pPr>
            <a:r>
              <a:rPr lang="en-US" sz="2000" dirty="0">
                <a:latin typeface="Arial" charset="0"/>
                <a:cs typeface="Arial" charset="0"/>
              </a:rPr>
              <a:t>J</a:t>
            </a:r>
            <a:r>
              <a:rPr lang="en-US" sz="2000" dirty="0" smtClean="0">
                <a:latin typeface="Arial" charset="0"/>
                <a:cs typeface="Arial" charset="0"/>
              </a:rPr>
              <a:t>ust over </a:t>
            </a:r>
            <a:r>
              <a:rPr lang="en-US" sz="2000" b="1" dirty="0" smtClean="0">
                <a:latin typeface="Arial" charset="0"/>
                <a:cs typeface="Arial" charset="0"/>
              </a:rPr>
              <a:t>1,300 </a:t>
            </a:r>
            <a:r>
              <a:rPr lang="en-US" sz="2000" b="1" dirty="0">
                <a:latin typeface="Arial" charset="0"/>
                <a:cs typeface="Arial" charset="0"/>
              </a:rPr>
              <a:t>FTEs are expected to enter </a:t>
            </a:r>
            <a:r>
              <a:rPr lang="en-US" sz="2000" dirty="0">
                <a:latin typeface="Arial" charset="0"/>
                <a:cs typeface="Arial" charset="0"/>
              </a:rPr>
              <a:t>the Minnesota workforce over the next decade</a:t>
            </a:r>
          </a:p>
          <a:p>
            <a:pPr eaLnBrk="1" hangingPunct="1">
              <a:lnSpc>
                <a:spcPct val="80000"/>
              </a:lnSpc>
              <a:buSzPct val="100000"/>
              <a:defRPr/>
            </a:pPr>
            <a:r>
              <a:rPr lang="en-US" sz="2000" dirty="0">
                <a:latin typeface="Arial" charset="0"/>
                <a:cs typeface="Arial" charset="0"/>
              </a:rPr>
              <a:t>Based on </a:t>
            </a:r>
            <a:r>
              <a:rPr lang="en-US" sz="2000" dirty="0" smtClean="0">
                <a:latin typeface="Arial" charset="0"/>
                <a:cs typeface="Arial" charset="0"/>
              </a:rPr>
              <a:t>no annual </a:t>
            </a:r>
            <a:r>
              <a:rPr lang="en-US" sz="2000" dirty="0">
                <a:latin typeface="Arial" charset="0"/>
                <a:cs typeface="Arial" charset="0"/>
              </a:rPr>
              <a:t>growth </a:t>
            </a:r>
            <a:r>
              <a:rPr lang="en-US" sz="2000" dirty="0" smtClean="0">
                <a:latin typeface="Arial" charset="0"/>
                <a:cs typeface="Arial" charset="0"/>
              </a:rPr>
              <a:t>in Minnesota educational programs</a:t>
            </a:r>
            <a:endParaRPr lang="en-US" sz="2000" dirty="0">
              <a:latin typeface="Arial" charset="0"/>
              <a:cs typeface="Arial" charset="0"/>
            </a:endParaRPr>
          </a:p>
        </p:txBody>
      </p:sp>
      <p:sp>
        <p:nvSpPr>
          <p:cNvPr id="4098" name="Title 1"/>
          <p:cNvSpPr>
            <a:spLocks noGrp="1"/>
          </p:cNvSpPr>
          <p:nvPr>
            <p:ph type="title"/>
          </p:nvPr>
        </p:nvSpPr>
        <p:spPr/>
        <p:txBody>
          <a:bodyPr/>
          <a:lstStyle/>
          <a:p>
            <a:pPr eaLnBrk="1" hangingPunct="1"/>
            <a:r>
              <a:rPr lang="en-US" altLang="en-US" sz="4200" dirty="0" smtClean="0">
                <a:latin typeface="Arial" charset="0"/>
                <a:cs typeface="Arial" charset="0"/>
              </a:rPr>
              <a:t>PCP Future Supply</a:t>
            </a:r>
          </a:p>
        </p:txBody>
      </p:sp>
      <p:graphicFrame>
        <p:nvGraphicFramePr>
          <p:cNvPr id="5" name="Chart 4"/>
          <p:cNvGraphicFramePr/>
          <p:nvPr>
            <p:extLst>
              <p:ext uri="{D42A27DB-BD31-4B8C-83A1-F6EECF244321}">
                <p14:modId xmlns:p14="http://schemas.microsoft.com/office/powerpoint/2010/main" val="628922508"/>
              </p:ext>
            </p:extLst>
          </p:nvPr>
        </p:nvGraphicFramePr>
        <p:xfrm>
          <a:off x="647700" y="2500423"/>
          <a:ext cx="8305800" cy="4114800"/>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p:cNvSpPr txBox="1"/>
          <p:nvPr/>
        </p:nvSpPr>
        <p:spPr>
          <a:xfrm>
            <a:off x="-1866900" y="3564246"/>
            <a:ext cx="4705350" cy="307777"/>
          </a:xfrm>
          <a:prstGeom prst="rect">
            <a:avLst/>
          </a:prstGeom>
          <a:noFill/>
          <a:scene3d>
            <a:camera prst="orthographicFront">
              <a:rot lat="0" lon="0" rev="5400000"/>
            </a:camera>
            <a:lightRig rig="threePt" dir="t"/>
          </a:scene3d>
        </p:spPr>
        <p:txBody>
          <a:bodyPr wrap="square" rtlCol="0">
            <a:spAutoFit/>
          </a:bodyPr>
          <a:lstStyle/>
          <a:p>
            <a:r>
              <a:rPr lang="en-US" sz="1400" dirty="0" smtClean="0"/>
              <a:t>Full-Time Equivalents Employees (FTEs)</a:t>
            </a:r>
            <a:endParaRPr lang="en-US" sz="1400" dirty="0"/>
          </a:p>
        </p:txBody>
      </p:sp>
      <p:sp>
        <p:nvSpPr>
          <p:cNvPr id="9" name="Rounded Rectangular Callout 8"/>
          <p:cNvSpPr/>
          <p:nvPr/>
        </p:nvSpPr>
        <p:spPr>
          <a:xfrm>
            <a:off x="1981200" y="4876800"/>
            <a:ext cx="2133600" cy="609600"/>
          </a:xfrm>
          <a:prstGeom prst="wedgeRoundRectCallout">
            <a:avLst>
              <a:gd name="adj1" fmla="val -47865"/>
              <a:gd name="adj2" fmla="val 158125"/>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anose="020B0604020202020204" pitchFamily="34" charset="0"/>
                <a:cs typeface="Arial" panose="020B0604020202020204" pitchFamily="34" charset="0"/>
              </a:rPr>
              <a:t>FTE adjusted class size of 133 held constant</a:t>
            </a:r>
            <a:endParaRPr lang="en-US" sz="1400" dirty="0">
              <a:solidFill>
                <a:schemeClr val="tx1"/>
              </a:solidFill>
              <a:latin typeface="Arial" panose="020B0604020202020204" pitchFamily="34" charset="0"/>
              <a:cs typeface="Arial" panose="020B0604020202020204" pitchFamily="34" charset="0"/>
            </a:endParaRPr>
          </a:p>
        </p:txBody>
      </p:sp>
      <p:sp>
        <p:nvSpPr>
          <p:cNvPr id="10" name="Rectangle 9"/>
          <p:cNvSpPr/>
          <p:nvPr/>
        </p:nvSpPr>
        <p:spPr>
          <a:xfrm>
            <a:off x="8610600" y="6629400"/>
            <a:ext cx="5334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fld id="{62DB2EFC-25E8-49E4-A566-6FC02C0CBCDC}" type="slidenum">
              <a:rPr lang="en-US" sz="1500" smtClean="0">
                <a:solidFill>
                  <a:schemeClr val="tx1"/>
                </a:solidFill>
                <a:latin typeface="Arial" pitchFamily="34" charset="0"/>
                <a:cs typeface="Arial" pitchFamily="34" charset="0"/>
              </a:rPr>
              <a:t>10</a:t>
            </a:fld>
            <a:endParaRPr lang="en-US" sz="15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19126606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bwMode="auto">
          <a:xfrm>
            <a:off x="457200" y="1600200"/>
            <a:ext cx="8382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lr>
                <a:srgbClr val="215968"/>
              </a:buClr>
              <a:buSzPct val="120000"/>
              <a:buFont typeface="Wingdings" pitchFamily="2" charset="2"/>
              <a:buChar char="§"/>
              <a:defRPr sz="3200" kern="1200">
                <a:solidFill>
                  <a:schemeClr val="tx1"/>
                </a:solidFill>
                <a:latin typeface="+mn-lt"/>
                <a:ea typeface="+mn-ea"/>
                <a:cs typeface="+mn-cs"/>
              </a:defRPr>
            </a:lvl1pPr>
            <a:lvl2pPr marL="692150" indent="-346075" algn="l" rtl="0" eaLnBrk="0" fontAlgn="base" hangingPunct="0">
              <a:spcBef>
                <a:spcPct val="20000"/>
              </a:spcBef>
              <a:spcAft>
                <a:spcPct val="0"/>
              </a:spcAft>
              <a:buClr>
                <a:srgbClr val="31859C"/>
              </a:buClr>
              <a:buSzPct val="120000"/>
              <a:buFont typeface="Arial" charset="0"/>
              <a:buChar char="•"/>
              <a:defRPr sz="2800" kern="1200">
                <a:solidFill>
                  <a:schemeClr val="tx1"/>
                </a:solidFill>
                <a:latin typeface="+mn-lt"/>
                <a:ea typeface="+mn-ea"/>
                <a:cs typeface="+mn-cs"/>
              </a:defRPr>
            </a:lvl2pPr>
            <a:lvl3pPr marL="1025525" indent="-333375" algn="l" rtl="0" eaLnBrk="0" fontAlgn="base" hangingPunct="0">
              <a:spcBef>
                <a:spcPct val="20000"/>
              </a:spcBef>
              <a:spcAft>
                <a:spcPct val="0"/>
              </a:spcAft>
              <a:buClr>
                <a:srgbClr val="31859C"/>
              </a:buClr>
              <a:buSzPct val="90000"/>
              <a:buFont typeface="Courier New" pitchFamily="49" charset="0"/>
              <a:buChar char="o"/>
              <a:defRPr sz="2400" kern="1200">
                <a:solidFill>
                  <a:schemeClr val="tx1"/>
                </a:solidFill>
                <a:latin typeface="+mn-lt"/>
                <a:ea typeface="+mn-ea"/>
                <a:cs typeface="+mn-cs"/>
              </a:defRPr>
            </a:lvl3pPr>
            <a:lvl4pPr marL="1371600" indent="-346075" algn="l" rtl="0" eaLnBrk="0" fontAlgn="base" hangingPunct="0">
              <a:spcBef>
                <a:spcPct val="20000"/>
              </a:spcBef>
              <a:spcAft>
                <a:spcPct val="0"/>
              </a:spcAft>
              <a:buClr>
                <a:srgbClr val="31859C"/>
              </a:buClr>
              <a:buSzPct val="80000"/>
              <a:buFont typeface="Wingdings" pitchFamily="2" charset="2"/>
              <a:buChar char="q"/>
              <a:defRPr sz="2000" kern="1200">
                <a:solidFill>
                  <a:schemeClr val="tx1"/>
                </a:solidFill>
                <a:latin typeface="+mn-lt"/>
                <a:ea typeface="+mn-ea"/>
                <a:cs typeface="+mn-cs"/>
              </a:defRPr>
            </a:lvl4pPr>
            <a:lvl5pPr marL="1717675" indent="-346075" algn="l" rtl="0" eaLnBrk="0" fontAlgn="base" hangingPunct="0">
              <a:spcBef>
                <a:spcPct val="20000"/>
              </a:spcBef>
              <a:spcAft>
                <a:spcPct val="0"/>
              </a:spcAft>
              <a:buClr>
                <a:srgbClr val="31859C"/>
              </a:buClr>
              <a:buFont typeface="Wingdings" pitchFamily="2" charset="2"/>
              <a:buChar char="ü"/>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1" hangingPunct="1">
              <a:lnSpc>
                <a:spcPct val="80000"/>
              </a:lnSpc>
              <a:buSzPct val="100000"/>
              <a:defRPr/>
            </a:pPr>
            <a:r>
              <a:rPr lang="en-US" sz="2000" dirty="0" smtClean="0">
                <a:latin typeface="Arial" charset="0"/>
                <a:cs typeface="Arial" charset="0"/>
              </a:rPr>
              <a:t>A cumulative </a:t>
            </a:r>
            <a:r>
              <a:rPr lang="en-US" sz="2000" b="1" dirty="0" smtClean="0">
                <a:latin typeface="Arial" charset="0"/>
                <a:cs typeface="Arial" charset="0"/>
              </a:rPr>
              <a:t>shortfall of almost 850 PCP FTEs</a:t>
            </a:r>
            <a:r>
              <a:rPr lang="en-US" sz="2000" dirty="0" smtClean="0">
                <a:latin typeface="Arial" charset="0"/>
                <a:cs typeface="Arial" charset="0"/>
              </a:rPr>
              <a:t> </a:t>
            </a:r>
            <a:r>
              <a:rPr lang="en-US" sz="2000" dirty="0">
                <a:latin typeface="Arial" charset="0"/>
                <a:cs typeface="Arial" charset="0"/>
              </a:rPr>
              <a:t>is projected for the Minnesota </a:t>
            </a:r>
            <a:r>
              <a:rPr lang="en-US" sz="2000" dirty="0" smtClean="0">
                <a:latin typeface="Arial" charset="0"/>
                <a:cs typeface="Arial" charset="0"/>
              </a:rPr>
              <a:t>workforce by </a:t>
            </a:r>
            <a:r>
              <a:rPr lang="en-US" sz="2000" dirty="0">
                <a:latin typeface="Arial" charset="0"/>
                <a:cs typeface="Arial" charset="0"/>
              </a:rPr>
              <a:t>2024</a:t>
            </a:r>
          </a:p>
        </p:txBody>
      </p:sp>
      <p:sp>
        <p:nvSpPr>
          <p:cNvPr id="4098" name="Title 1"/>
          <p:cNvSpPr>
            <a:spLocks noGrp="1"/>
          </p:cNvSpPr>
          <p:nvPr>
            <p:ph type="title"/>
          </p:nvPr>
        </p:nvSpPr>
        <p:spPr/>
        <p:txBody>
          <a:bodyPr/>
          <a:lstStyle/>
          <a:p>
            <a:pPr eaLnBrk="1" hangingPunct="1"/>
            <a:r>
              <a:rPr lang="en-US" altLang="en-US" sz="4200" dirty="0" smtClean="0">
                <a:latin typeface="Arial" charset="0"/>
                <a:cs typeface="Arial" charset="0"/>
              </a:rPr>
              <a:t>PCP Projected Shortfall</a:t>
            </a:r>
          </a:p>
        </p:txBody>
      </p:sp>
      <p:graphicFrame>
        <p:nvGraphicFramePr>
          <p:cNvPr id="5" name="Chart 4"/>
          <p:cNvGraphicFramePr/>
          <p:nvPr>
            <p:extLst>
              <p:ext uri="{D42A27DB-BD31-4B8C-83A1-F6EECF244321}">
                <p14:modId xmlns:p14="http://schemas.microsoft.com/office/powerpoint/2010/main" val="3989342087"/>
              </p:ext>
            </p:extLst>
          </p:nvPr>
        </p:nvGraphicFramePr>
        <p:xfrm>
          <a:off x="647700" y="2500423"/>
          <a:ext cx="8305800" cy="4114800"/>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p:cNvSpPr txBox="1"/>
          <p:nvPr/>
        </p:nvSpPr>
        <p:spPr>
          <a:xfrm>
            <a:off x="-1866900" y="3564246"/>
            <a:ext cx="4705350" cy="307777"/>
          </a:xfrm>
          <a:prstGeom prst="rect">
            <a:avLst/>
          </a:prstGeom>
          <a:noFill/>
          <a:scene3d>
            <a:camera prst="orthographicFront">
              <a:rot lat="0" lon="0" rev="5400000"/>
            </a:camera>
            <a:lightRig rig="threePt" dir="t"/>
          </a:scene3d>
        </p:spPr>
        <p:txBody>
          <a:bodyPr wrap="square" rtlCol="0">
            <a:spAutoFit/>
          </a:bodyPr>
          <a:lstStyle/>
          <a:p>
            <a:r>
              <a:rPr lang="en-US" sz="1400" dirty="0" smtClean="0"/>
              <a:t>Full-Time Equivalents Employees (FTEs)</a:t>
            </a:r>
            <a:endParaRPr lang="en-US" sz="1400" dirty="0"/>
          </a:p>
        </p:txBody>
      </p:sp>
      <p:sp>
        <p:nvSpPr>
          <p:cNvPr id="10" name="Rounded Rectangular Callout 9"/>
          <p:cNvSpPr/>
          <p:nvPr/>
        </p:nvSpPr>
        <p:spPr>
          <a:xfrm>
            <a:off x="2819400" y="3581400"/>
            <a:ext cx="2895600" cy="838200"/>
          </a:xfrm>
          <a:prstGeom prst="wedgeRoundRectCallout">
            <a:avLst>
              <a:gd name="adj1" fmla="val -2775"/>
              <a:gd name="adj2" fmla="val -119166"/>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anose="020B0604020202020204" pitchFamily="34" charset="0"/>
                <a:cs typeface="Arial" panose="020B0604020202020204" pitchFamily="34" charset="0"/>
              </a:rPr>
              <a:t>Based on a constant, smooth 1.5% growth rate aggregate </a:t>
            </a:r>
            <a:r>
              <a:rPr lang="en-US" sz="1400" i="1" dirty="0" smtClean="0">
                <a:solidFill>
                  <a:schemeClr val="tx1"/>
                </a:solidFill>
                <a:latin typeface="Arial" panose="020B0604020202020204" pitchFamily="34" charset="0"/>
                <a:cs typeface="Arial" panose="020B0604020202020204" pitchFamily="34" charset="0"/>
              </a:rPr>
              <a:t>needs will increase by 800 FTEs.</a:t>
            </a:r>
            <a:endParaRPr lang="en-US" sz="1400" i="1" dirty="0">
              <a:solidFill>
                <a:schemeClr val="tx1"/>
              </a:solidFill>
              <a:latin typeface="Arial" panose="020B0604020202020204" pitchFamily="34" charset="0"/>
              <a:cs typeface="Arial" panose="020B0604020202020204" pitchFamily="34" charset="0"/>
            </a:endParaRPr>
          </a:p>
        </p:txBody>
      </p:sp>
      <p:sp>
        <p:nvSpPr>
          <p:cNvPr id="11" name="Rounded Rectangular Callout 10"/>
          <p:cNvSpPr/>
          <p:nvPr/>
        </p:nvSpPr>
        <p:spPr>
          <a:xfrm>
            <a:off x="7578304" y="2269112"/>
            <a:ext cx="1219200" cy="762000"/>
          </a:xfrm>
          <a:prstGeom prst="wedgeRoundRectCallout">
            <a:avLst>
              <a:gd name="adj1" fmla="val -74650"/>
              <a:gd name="adj2" fmla="val 44584"/>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anose="020B0604020202020204" pitchFamily="34" charset="0"/>
                <a:cs typeface="Arial" panose="020B0604020202020204" pitchFamily="34" charset="0"/>
              </a:rPr>
              <a:t>Demand exceeds supply</a:t>
            </a:r>
            <a:endParaRPr lang="en-US" sz="1400" dirty="0">
              <a:solidFill>
                <a:schemeClr val="tx1"/>
              </a:solidFill>
              <a:latin typeface="Arial" panose="020B0604020202020204" pitchFamily="34" charset="0"/>
              <a:cs typeface="Arial" panose="020B0604020202020204" pitchFamily="34" charset="0"/>
            </a:endParaRPr>
          </a:p>
        </p:txBody>
      </p:sp>
      <p:sp>
        <p:nvSpPr>
          <p:cNvPr id="12" name="Right Brace 11"/>
          <p:cNvSpPr/>
          <p:nvPr/>
        </p:nvSpPr>
        <p:spPr>
          <a:xfrm>
            <a:off x="6988652" y="2751826"/>
            <a:ext cx="276225" cy="491706"/>
          </a:xfrm>
          <a:prstGeom prst="rightBrace">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Rectangle 12"/>
          <p:cNvSpPr/>
          <p:nvPr/>
        </p:nvSpPr>
        <p:spPr>
          <a:xfrm>
            <a:off x="8610600" y="6629400"/>
            <a:ext cx="5334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fld id="{62DB2EFC-25E8-49E4-A566-6FC02C0CBCDC}" type="slidenum">
              <a:rPr lang="en-US" sz="1500" smtClean="0">
                <a:solidFill>
                  <a:schemeClr val="tx1"/>
                </a:solidFill>
                <a:latin typeface="Arial" pitchFamily="34" charset="0"/>
                <a:cs typeface="Arial" pitchFamily="34" charset="0"/>
              </a:rPr>
              <a:t>11</a:t>
            </a:fld>
            <a:endParaRPr lang="en-US" sz="15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5123434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435996" y="2752724"/>
            <a:ext cx="5981700" cy="1781175"/>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435996" y="4533899"/>
            <a:ext cx="5981700" cy="1781175"/>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Chart 1"/>
          <p:cNvGraphicFramePr/>
          <p:nvPr>
            <p:extLst>
              <p:ext uri="{D42A27DB-BD31-4B8C-83A1-F6EECF244321}">
                <p14:modId xmlns:p14="http://schemas.microsoft.com/office/powerpoint/2010/main" val="91341224"/>
              </p:ext>
            </p:extLst>
          </p:nvPr>
        </p:nvGraphicFramePr>
        <p:xfrm>
          <a:off x="685800" y="2590800"/>
          <a:ext cx="8305800" cy="4114800"/>
        </p:xfrm>
        <a:graphic>
          <a:graphicData uri="http://schemas.openxmlformats.org/drawingml/2006/chart">
            <c:chart xmlns:c="http://schemas.openxmlformats.org/drawingml/2006/chart" xmlns:r="http://schemas.openxmlformats.org/officeDocument/2006/relationships" r:id="rId2"/>
          </a:graphicData>
        </a:graphic>
      </p:graphicFrame>
      <p:sp>
        <p:nvSpPr>
          <p:cNvPr id="4098" name="Title 1"/>
          <p:cNvSpPr>
            <a:spLocks noGrp="1"/>
          </p:cNvSpPr>
          <p:nvPr>
            <p:ph type="title"/>
          </p:nvPr>
        </p:nvSpPr>
        <p:spPr/>
        <p:txBody>
          <a:bodyPr/>
          <a:lstStyle/>
          <a:p>
            <a:pPr eaLnBrk="1" hangingPunct="1"/>
            <a:r>
              <a:rPr lang="en-US" altLang="en-US" sz="4200" dirty="0" smtClean="0">
                <a:latin typeface="Arial" charset="0"/>
                <a:cs typeface="Arial" charset="0"/>
              </a:rPr>
              <a:t>PCP Alternative Projections</a:t>
            </a:r>
          </a:p>
        </p:txBody>
      </p:sp>
      <p:sp>
        <p:nvSpPr>
          <p:cNvPr id="3" name="Content Placeholder 2"/>
          <p:cNvSpPr>
            <a:spLocks noGrp="1"/>
          </p:cNvSpPr>
          <p:nvPr>
            <p:ph idx="1"/>
          </p:nvPr>
        </p:nvSpPr>
        <p:spPr>
          <a:xfrm>
            <a:off x="-7088" y="1447800"/>
            <a:ext cx="9144000" cy="1066800"/>
          </a:xfrm>
        </p:spPr>
        <p:txBody>
          <a:bodyPr>
            <a:noAutofit/>
          </a:bodyPr>
          <a:lstStyle/>
          <a:p>
            <a:pPr eaLnBrk="1" hangingPunct="1">
              <a:lnSpc>
                <a:spcPct val="80000"/>
              </a:lnSpc>
              <a:buSzPct val="100000"/>
              <a:defRPr/>
            </a:pPr>
            <a:r>
              <a:rPr lang="en-US" sz="1800" dirty="0" smtClean="0">
                <a:latin typeface="Arial" charset="0"/>
                <a:cs typeface="Arial" charset="0"/>
              </a:rPr>
              <a:t>The </a:t>
            </a:r>
            <a:r>
              <a:rPr lang="en-US" sz="1800" dirty="0">
                <a:latin typeface="Arial" charset="0"/>
                <a:cs typeface="Arial" charset="0"/>
              </a:rPr>
              <a:t>sensitivity to a few key variables are presented in three alternative </a:t>
            </a:r>
            <a:r>
              <a:rPr lang="en-US" sz="1800" dirty="0" smtClean="0">
                <a:latin typeface="Arial" charset="0"/>
                <a:cs typeface="Arial" charset="0"/>
              </a:rPr>
              <a:t>scenarios:</a:t>
            </a:r>
          </a:p>
          <a:p>
            <a:pPr marL="574675" lvl="1" indent="-228600" eaLnBrk="1" hangingPunct="1">
              <a:lnSpc>
                <a:spcPct val="80000"/>
              </a:lnSpc>
              <a:buSzPct val="100000"/>
              <a:defRPr/>
            </a:pPr>
            <a:r>
              <a:rPr lang="en-US" sz="1500" b="1" dirty="0" smtClean="0">
                <a:latin typeface="Arial" charset="0"/>
                <a:cs typeface="Arial" charset="0"/>
              </a:rPr>
              <a:t>Increase in residencies </a:t>
            </a:r>
            <a:r>
              <a:rPr lang="en-US" sz="1500" dirty="0" smtClean="0">
                <a:latin typeface="Arial" charset="0"/>
                <a:cs typeface="Arial" charset="0"/>
              </a:rPr>
              <a:t>= 10</a:t>
            </a:r>
            <a:r>
              <a:rPr lang="en-US" sz="1500" dirty="0">
                <a:latin typeface="Arial" charset="0"/>
                <a:cs typeface="Arial" charset="0"/>
              </a:rPr>
              <a:t>% </a:t>
            </a:r>
            <a:r>
              <a:rPr lang="en-US" sz="1500" dirty="0" smtClean="0">
                <a:latin typeface="Arial" charset="0"/>
                <a:cs typeface="Arial" charset="0"/>
              </a:rPr>
              <a:t>annual increase </a:t>
            </a:r>
            <a:r>
              <a:rPr lang="en-US" sz="1500" dirty="0">
                <a:latin typeface="Arial" charset="0"/>
                <a:cs typeface="Arial" charset="0"/>
              </a:rPr>
              <a:t>in </a:t>
            </a:r>
            <a:r>
              <a:rPr lang="en-US" sz="1500" dirty="0" smtClean="0">
                <a:latin typeface="Arial" charset="0"/>
                <a:cs typeface="Arial" charset="0"/>
              </a:rPr>
              <a:t>PCP residency program slots</a:t>
            </a:r>
            <a:endParaRPr lang="en-US" sz="1500" dirty="0">
              <a:latin typeface="Arial" charset="0"/>
              <a:cs typeface="Arial" charset="0"/>
            </a:endParaRPr>
          </a:p>
          <a:p>
            <a:pPr marL="574675" lvl="1" indent="-228600" eaLnBrk="1" hangingPunct="1">
              <a:lnSpc>
                <a:spcPct val="80000"/>
              </a:lnSpc>
              <a:buSzPct val="100000"/>
              <a:defRPr/>
            </a:pPr>
            <a:r>
              <a:rPr lang="en-US" sz="1500" b="1" dirty="0" smtClean="0">
                <a:latin typeface="Arial" charset="0"/>
                <a:cs typeface="Arial" charset="0"/>
              </a:rPr>
              <a:t>No specialization</a:t>
            </a:r>
            <a:r>
              <a:rPr lang="en-US" sz="1500" dirty="0" smtClean="0">
                <a:latin typeface="Arial" charset="0"/>
                <a:cs typeface="Arial" charset="0"/>
              </a:rPr>
              <a:t> = No residents choose to specialize (</a:t>
            </a:r>
            <a:r>
              <a:rPr lang="en-US" sz="1500" dirty="0" err="1" smtClean="0">
                <a:latin typeface="Arial" charset="0"/>
                <a:cs typeface="Arial" charset="0"/>
              </a:rPr>
              <a:t>vs</a:t>
            </a:r>
            <a:r>
              <a:rPr lang="en-US" sz="1500" dirty="0" smtClean="0">
                <a:latin typeface="Arial" charset="0"/>
                <a:cs typeface="Arial" charset="0"/>
              </a:rPr>
              <a:t> 60% of internal medicine, 40% of </a:t>
            </a:r>
            <a:r>
              <a:rPr lang="en-US" sz="1500" dirty="0" err="1" smtClean="0">
                <a:latin typeface="Arial" charset="0"/>
                <a:cs typeface="Arial" charset="0"/>
              </a:rPr>
              <a:t>peds</a:t>
            </a:r>
            <a:r>
              <a:rPr lang="en-US" sz="1500" dirty="0" smtClean="0">
                <a:latin typeface="Arial" charset="0"/>
                <a:cs typeface="Arial" charset="0"/>
              </a:rPr>
              <a:t>)</a:t>
            </a:r>
          </a:p>
          <a:p>
            <a:pPr marL="574675" lvl="1" indent="-228600" eaLnBrk="1" hangingPunct="1">
              <a:lnSpc>
                <a:spcPct val="80000"/>
              </a:lnSpc>
              <a:buSzPct val="100000"/>
              <a:defRPr/>
            </a:pPr>
            <a:r>
              <a:rPr lang="en-US" sz="1500" b="1" dirty="0">
                <a:latin typeface="Arial" charset="0"/>
                <a:cs typeface="Arial" charset="0"/>
              </a:rPr>
              <a:t>Doubled retirements </a:t>
            </a:r>
            <a:r>
              <a:rPr lang="en-US" sz="1500" dirty="0">
                <a:latin typeface="Arial" charset="0"/>
                <a:cs typeface="Arial" charset="0"/>
              </a:rPr>
              <a:t>= Expected pace of retirements doubles in all future </a:t>
            </a:r>
            <a:r>
              <a:rPr lang="en-US" sz="1500" dirty="0" smtClean="0">
                <a:latin typeface="Arial" charset="0"/>
                <a:cs typeface="Arial" charset="0"/>
              </a:rPr>
              <a:t>years</a:t>
            </a:r>
            <a:endParaRPr lang="en-US" sz="1500" dirty="0">
              <a:latin typeface="Arial" charset="0"/>
              <a:cs typeface="Arial" charset="0"/>
            </a:endParaRPr>
          </a:p>
        </p:txBody>
      </p:sp>
      <p:sp>
        <p:nvSpPr>
          <p:cNvPr id="5" name="Rectangle 4"/>
          <p:cNvSpPr/>
          <p:nvPr/>
        </p:nvSpPr>
        <p:spPr>
          <a:xfrm>
            <a:off x="8610600" y="6629400"/>
            <a:ext cx="5334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fld id="{62DB2EFC-25E8-49E4-A566-6FC02C0CBCDC}" type="slidenum">
              <a:rPr lang="en-US" sz="1500" smtClean="0">
                <a:solidFill>
                  <a:schemeClr val="tx1"/>
                </a:solidFill>
                <a:latin typeface="Arial" pitchFamily="34" charset="0"/>
                <a:cs typeface="Arial" pitchFamily="34" charset="0"/>
              </a:rPr>
              <a:t>12</a:t>
            </a:fld>
            <a:endParaRPr lang="en-US" sz="1500" dirty="0">
              <a:solidFill>
                <a:schemeClr val="tx1"/>
              </a:solidFill>
              <a:latin typeface="Arial" pitchFamily="34" charset="0"/>
              <a:cs typeface="Arial" pitchFamily="34" charset="0"/>
            </a:endParaRPr>
          </a:p>
        </p:txBody>
      </p:sp>
      <p:sp>
        <p:nvSpPr>
          <p:cNvPr id="4" name="TextBox 3"/>
          <p:cNvSpPr txBox="1"/>
          <p:nvPr/>
        </p:nvSpPr>
        <p:spPr>
          <a:xfrm>
            <a:off x="95250" y="3352800"/>
            <a:ext cx="1047750" cy="338554"/>
          </a:xfrm>
          <a:prstGeom prst="rect">
            <a:avLst/>
          </a:prstGeom>
          <a:noFill/>
          <a:scene3d>
            <a:camera prst="orthographicFront">
              <a:rot lat="0" lon="0" rev="5400000"/>
            </a:camera>
            <a:lightRig rig="threePt" dir="t"/>
          </a:scene3d>
        </p:spPr>
        <p:txBody>
          <a:bodyPr wrap="square" rtlCol="0">
            <a:spAutoFit/>
          </a:bodyPr>
          <a:lstStyle/>
          <a:p>
            <a:r>
              <a:rPr lang="en-US" sz="1600" dirty="0" smtClean="0"/>
              <a:t>Surplus</a:t>
            </a:r>
            <a:endParaRPr lang="en-US" sz="1600" dirty="0"/>
          </a:p>
        </p:txBody>
      </p:sp>
      <p:sp>
        <p:nvSpPr>
          <p:cNvPr id="8" name="TextBox 7"/>
          <p:cNvSpPr txBox="1"/>
          <p:nvPr/>
        </p:nvSpPr>
        <p:spPr>
          <a:xfrm>
            <a:off x="19050" y="5105400"/>
            <a:ext cx="1200150" cy="338554"/>
          </a:xfrm>
          <a:prstGeom prst="rect">
            <a:avLst/>
          </a:prstGeom>
          <a:noFill/>
          <a:scene3d>
            <a:camera prst="orthographicFront">
              <a:rot lat="0" lon="0" rev="5400000"/>
            </a:camera>
            <a:lightRig rig="threePt" dir="t"/>
          </a:scene3d>
        </p:spPr>
        <p:txBody>
          <a:bodyPr wrap="square" rtlCol="0">
            <a:spAutoFit/>
          </a:bodyPr>
          <a:lstStyle/>
          <a:p>
            <a:r>
              <a:rPr lang="en-US" sz="1600" dirty="0" smtClean="0"/>
              <a:t>Shortage</a:t>
            </a:r>
            <a:endParaRPr lang="en-US" sz="1600" dirty="0"/>
          </a:p>
        </p:txBody>
      </p:sp>
      <p:sp>
        <p:nvSpPr>
          <p:cNvPr id="11" name="TextBox 10"/>
          <p:cNvSpPr txBox="1"/>
          <p:nvPr/>
        </p:nvSpPr>
        <p:spPr>
          <a:xfrm>
            <a:off x="-2027717" y="3654623"/>
            <a:ext cx="4705350" cy="307777"/>
          </a:xfrm>
          <a:prstGeom prst="rect">
            <a:avLst/>
          </a:prstGeom>
          <a:noFill/>
          <a:scene3d>
            <a:camera prst="orthographicFront">
              <a:rot lat="0" lon="0" rev="5400000"/>
            </a:camera>
            <a:lightRig rig="threePt" dir="t"/>
          </a:scene3d>
        </p:spPr>
        <p:txBody>
          <a:bodyPr wrap="square" rtlCol="0">
            <a:spAutoFit/>
          </a:bodyPr>
          <a:lstStyle/>
          <a:p>
            <a:r>
              <a:rPr lang="en-US" sz="1400" dirty="0" smtClean="0"/>
              <a:t>Full-Time Equivalents Employees (FTEs)</a:t>
            </a:r>
            <a:endParaRPr lang="en-US" sz="1400" dirty="0"/>
          </a:p>
        </p:txBody>
      </p:sp>
    </p:spTree>
    <p:extLst>
      <p:ext uri="{BB962C8B-B14F-4D97-AF65-F5344CB8AC3E}">
        <p14:creationId xmlns:p14="http://schemas.microsoft.com/office/powerpoint/2010/main" val="16253623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sz="4200" dirty="0" smtClean="0">
                <a:latin typeface="Arial" charset="0"/>
                <a:cs typeface="Arial" charset="0"/>
              </a:rPr>
              <a:t>Summary Findings</a:t>
            </a:r>
          </a:p>
        </p:txBody>
      </p:sp>
      <p:sp>
        <p:nvSpPr>
          <p:cNvPr id="3" name="Content Placeholder 2"/>
          <p:cNvSpPr>
            <a:spLocks noGrp="1"/>
          </p:cNvSpPr>
          <p:nvPr>
            <p:ph idx="1"/>
          </p:nvPr>
        </p:nvSpPr>
        <p:spPr>
          <a:xfrm>
            <a:off x="152400" y="1447800"/>
            <a:ext cx="8763000" cy="5410200"/>
          </a:xfrm>
        </p:spPr>
        <p:txBody>
          <a:bodyPr>
            <a:normAutofit/>
          </a:bodyPr>
          <a:lstStyle/>
          <a:p>
            <a:pPr eaLnBrk="1" hangingPunct="1">
              <a:lnSpc>
                <a:spcPct val="80000"/>
              </a:lnSpc>
              <a:buSzPct val="100000"/>
              <a:defRPr/>
            </a:pPr>
            <a:r>
              <a:rPr lang="en-US" sz="2000" dirty="0">
                <a:latin typeface="Arial" charset="0"/>
                <a:cs typeface="Arial" charset="0"/>
              </a:rPr>
              <a:t>Careful long-term planning and decisive short-term action will be critical to the continued success of Minnesota’s </a:t>
            </a:r>
            <a:r>
              <a:rPr lang="en-US" sz="2000" dirty="0" smtClean="0">
                <a:latin typeface="Arial" charset="0"/>
                <a:cs typeface="Arial" charset="0"/>
              </a:rPr>
              <a:t>health care </a:t>
            </a:r>
            <a:r>
              <a:rPr lang="en-US" sz="2000" dirty="0">
                <a:latin typeface="Arial" charset="0"/>
                <a:cs typeface="Arial" charset="0"/>
              </a:rPr>
              <a:t>delivery </a:t>
            </a:r>
            <a:r>
              <a:rPr lang="en-US" sz="2000" dirty="0" smtClean="0">
                <a:latin typeface="Arial" charset="0"/>
                <a:cs typeface="Arial" charset="0"/>
              </a:rPr>
              <a:t>system</a:t>
            </a:r>
          </a:p>
          <a:p>
            <a:pPr eaLnBrk="1" hangingPunct="1">
              <a:lnSpc>
                <a:spcPct val="80000"/>
              </a:lnSpc>
              <a:buSzPct val="100000"/>
              <a:defRPr/>
            </a:pPr>
            <a:endParaRPr lang="en-US" sz="2000" dirty="0">
              <a:latin typeface="Arial" charset="0"/>
              <a:cs typeface="Arial" charset="0"/>
            </a:endParaRPr>
          </a:p>
          <a:p>
            <a:pPr eaLnBrk="1" hangingPunct="1">
              <a:lnSpc>
                <a:spcPct val="80000"/>
              </a:lnSpc>
              <a:buSzPct val="100000"/>
              <a:defRPr/>
            </a:pPr>
            <a:r>
              <a:rPr lang="en-US" sz="2000" dirty="0" smtClean="0">
                <a:latin typeface="Arial" charset="0"/>
                <a:cs typeface="Arial" charset="0"/>
              </a:rPr>
              <a:t>Absent </a:t>
            </a:r>
            <a:r>
              <a:rPr lang="en-US" sz="2000" dirty="0">
                <a:latin typeface="Arial" charset="0"/>
                <a:cs typeface="Arial" charset="0"/>
              </a:rPr>
              <a:t>fundamental changes to the </a:t>
            </a:r>
            <a:r>
              <a:rPr lang="en-US" sz="2000" dirty="0" smtClean="0">
                <a:latin typeface="Arial" charset="0"/>
                <a:cs typeface="Arial" charset="0"/>
              </a:rPr>
              <a:t>number of graduates, model </a:t>
            </a:r>
            <a:r>
              <a:rPr lang="en-US" sz="2000" dirty="0">
                <a:latin typeface="Arial" charset="0"/>
                <a:cs typeface="Arial" charset="0"/>
              </a:rPr>
              <a:t>of care delivery or </a:t>
            </a:r>
            <a:r>
              <a:rPr lang="en-US" sz="2000" dirty="0" smtClean="0">
                <a:latin typeface="Arial" charset="0"/>
                <a:cs typeface="Arial" charset="0"/>
              </a:rPr>
              <a:t>other </a:t>
            </a:r>
            <a:r>
              <a:rPr lang="en-US" sz="2000" dirty="0">
                <a:latin typeface="Arial" charset="0"/>
                <a:cs typeface="Arial" charset="0"/>
              </a:rPr>
              <a:t>decrease in projected demand, there will indeed </a:t>
            </a:r>
            <a:r>
              <a:rPr lang="en-US" sz="2000" dirty="0" smtClean="0">
                <a:latin typeface="Arial" charset="0"/>
                <a:cs typeface="Arial" charset="0"/>
              </a:rPr>
              <a:t>be </a:t>
            </a:r>
            <a:r>
              <a:rPr lang="en-US" sz="2000" dirty="0">
                <a:latin typeface="Arial" charset="0"/>
                <a:cs typeface="Arial" charset="0"/>
              </a:rPr>
              <a:t>a shortfall of </a:t>
            </a:r>
            <a:r>
              <a:rPr lang="en-US" sz="2000" dirty="0" smtClean="0">
                <a:latin typeface="Arial" charset="0"/>
                <a:cs typeface="Arial" charset="0"/>
              </a:rPr>
              <a:t>PCPs</a:t>
            </a:r>
          </a:p>
          <a:p>
            <a:pPr eaLnBrk="1" hangingPunct="1">
              <a:lnSpc>
                <a:spcPct val="80000"/>
              </a:lnSpc>
              <a:buSzPct val="100000"/>
              <a:defRPr/>
            </a:pPr>
            <a:endParaRPr lang="en-US" sz="2000" dirty="0">
              <a:solidFill>
                <a:srgbClr val="FF33CC"/>
              </a:solidFill>
              <a:latin typeface="Arial" charset="0"/>
              <a:cs typeface="Arial" charset="0"/>
            </a:endParaRPr>
          </a:p>
          <a:p>
            <a:pPr eaLnBrk="1" hangingPunct="1">
              <a:lnSpc>
                <a:spcPct val="80000"/>
              </a:lnSpc>
              <a:buSzPct val="100000"/>
              <a:defRPr/>
            </a:pPr>
            <a:r>
              <a:rPr lang="en-US" sz="2000" dirty="0" smtClean="0">
                <a:latin typeface="Arial" charset="0"/>
                <a:cs typeface="Arial" charset="0"/>
              </a:rPr>
              <a:t>Without strong continued growth in the output of RN educational programs or other transformational change, there is likely to be a shortfall in this workforce segment as well</a:t>
            </a:r>
            <a:endParaRPr lang="en-US" sz="2000" dirty="0">
              <a:latin typeface="Arial" charset="0"/>
              <a:cs typeface="Arial" charset="0"/>
            </a:endParaRPr>
          </a:p>
          <a:p>
            <a:pPr lvl="1" eaLnBrk="1" hangingPunct="1">
              <a:lnSpc>
                <a:spcPct val="80000"/>
              </a:lnSpc>
              <a:buSzPct val="100000"/>
              <a:defRPr/>
            </a:pPr>
            <a:endParaRPr lang="en-US" sz="1800" dirty="0" smtClean="0">
              <a:latin typeface="Arial" charset="0"/>
              <a:cs typeface="Arial" charset="0"/>
            </a:endParaRPr>
          </a:p>
          <a:p>
            <a:pPr eaLnBrk="1" hangingPunct="1">
              <a:lnSpc>
                <a:spcPct val="80000"/>
              </a:lnSpc>
              <a:buSzPct val="100000"/>
              <a:defRPr/>
            </a:pPr>
            <a:r>
              <a:rPr lang="en-US" sz="2000" dirty="0" smtClean="0">
                <a:latin typeface="Arial" charset="0"/>
                <a:cs typeface="Arial" charset="0"/>
              </a:rPr>
              <a:t>Minnesota health care organizations will </a:t>
            </a:r>
            <a:r>
              <a:rPr lang="en-US" sz="2000" dirty="0">
                <a:latin typeface="Arial" charset="0"/>
                <a:cs typeface="Arial" charset="0"/>
              </a:rPr>
              <a:t>need to take action to </a:t>
            </a:r>
            <a:r>
              <a:rPr lang="en-US" sz="2000" dirty="0" smtClean="0">
                <a:latin typeface="Arial" charset="0"/>
                <a:cs typeface="Arial" charset="0"/>
              </a:rPr>
              <a:t>ensure they have access </a:t>
            </a:r>
            <a:r>
              <a:rPr lang="en-US" sz="2000" dirty="0">
                <a:latin typeface="Arial" charset="0"/>
                <a:cs typeface="Arial" charset="0"/>
              </a:rPr>
              <a:t>to the </a:t>
            </a:r>
            <a:r>
              <a:rPr lang="en-US" sz="2000" dirty="0" smtClean="0">
                <a:latin typeface="Arial" charset="0"/>
                <a:cs typeface="Arial" charset="0"/>
              </a:rPr>
              <a:t>talent needed to </a:t>
            </a:r>
            <a:r>
              <a:rPr lang="en-US" sz="2000" dirty="0">
                <a:latin typeface="Arial" charset="0"/>
                <a:cs typeface="Arial" charset="0"/>
              </a:rPr>
              <a:t>successfully </a:t>
            </a:r>
            <a:r>
              <a:rPr lang="en-US" sz="2000" dirty="0" smtClean="0">
                <a:latin typeface="Arial" charset="0"/>
                <a:cs typeface="Arial" charset="0"/>
              </a:rPr>
              <a:t>deliver quality care</a:t>
            </a:r>
          </a:p>
        </p:txBody>
      </p:sp>
      <p:sp>
        <p:nvSpPr>
          <p:cNvPr id="7" name="Rectangle 6"/>
          <p:cNvSpPr/>
          <p:nvPr/>
        </p:nvSpPr>
        <p:spPr>
          <a:xfrm>
            <a:off x="8610600" y="6629400"/>
            <a:ext cx="5334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fld id="{62DB2EFC-25E8-49E4-A566-6FC02C0CBCDC}" type="slidenum">
              <a:rPr lang="en-US" sz="1500" smtClean="0">
                <a:solidFill>
                  <a:schemeClr val="tx1"/>
                </a:solidFill>
                <a:latin typeface="Arial" pitchFamily="34" charset="0"/>
                <a:cs typeface="Arial" pitchFamily="34" charset="0"/>
              </a:rPr>
              <a:t>13</a:t>
            </a:fld>
            <a:endParaRPr lang="en-US" sz="15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25089786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sz="4200" dirty="0" smtClean="0">
                <a:latin typeface="Arial" charset="0"/>
                <a:cs typeface="Arial" charset="0"/>
              </a:rPr>
              <a:t>Appendix</a:t>
            </a:r>
          </a:p>
        </p:txBody>
      </p:sp>
      <p:sp>
        <p:nvSpPr>
          <p:cNvPr id="3" name="Content Placeholder 2"/>
          <p:cNvSpPr>
            <a:spLocks noGrp="1"/>
          </p:cNvSpPr>
          <p:nvPr>
            <p:ph idx="1"/>
          </p:nvPr>
        </p:nvSpPr>
        <p:spPr>
          <a:xfrm>
            <a:off x="152400" y="1447800"/>
            <a:ext cx="9144000" cy="5410200"/>
          </a:xfrm>
        </p:spPr>
        <p:txBody>
          <a:bodyPr>
            <a:normAutofit/>
          </a:bodyPr>
          <a:lstStyle/>
          <a:p>
            <a:pPr eaLnBrk="1" hangingPunct="1">
              <a:lnSpc>
                <a:spcPct val="80000"/>
              </a:lnSpc>
              <a:buSzPct val="100000"/>
              <a:defRPr/>
            </a:pPr>
            <a:r>
              <a:rPr lang="en-US" sz="2000" dirty="0">
                <a:latin typeface="Arial" charset="0"/>
                <a:cs typeface="Arial" charset="0"/>
              </a:rPr>
              <a:t>Key Methods and </a:t>
            </a:r>
            <a:r>
              <a:rPr lang="en-US" sz="2000" dirty="0" smtClean="0">
                <a:latin typeface="Arial" charset="0"/>
                <a:cs typeface="Arial" charset="0"/>
              </a:rPr>
              <a:t>Assumptions</a:t>
            </a:r>
          </a:p>
          <a:p>
            <a:pPr eaLnBrk="1" hangingPunct="1">
              <a:lnSpc>
                <a:spcPct val="80000"/>
              </a:lnSpc>
              <a:buSzPct val="100000"/>
              <a:defRPr/>
            </a:pPr>
            <a:r>
              <a:rPr lang="en-US" sz="2000" dirty="0" smtClean="0">
                <a:latin typeface="Arial" charset="0"/>
                <a:cs typeface="Arial" charset="0"/>
              </a:rPr>
              <a:t>RN Methods and Assumptions</a:t>
            </a:r>
          </a:p>
          <a:p>
            <a:pPr lvl="1" eaLnBrk="1" hangingPunct="1">
              <a:lnSpc>
                <a:spcPct val="80000"/>
              </a:lnSpc>
              <a:buSzPct val="100000"/>
              <a:defRPr/>
            </a:pPr>
            <a:r>
              <a:rPr lang="en-US" sz="1800" dirty="0" smtClean="0">
                <a:latin typeface="Arial" charset="0"/>
                <a:cs typeface="Arial" charset="0"/>
              </a:rPr>
              <a:t>Current workforce supply</a:t>
            </a:r>
          </a:p>
          <a:p>
            <a:pPr lvl="1" eaLnBrk="1" hangingPunct="1">
              <a:lnSpc>
                <a:spcPct val="80000"/>
              </a:lnSpc>
              <a:buSzPct val="100000"/>
              <a:defRPr/>
            </a:pPr>
            <a:r>
              <a:rPr lang="en-US" sz="1800" dirty="0" smtClean="0">
                <a:latin typeface="Arial" charset="0"/>
                <a:cs typeface="Arial" charset="0"/>
              </a:rPr>
              <a:t>New graduates</a:t>
            </a:r>
          </a:p>
          <a:p>
            <a:pPr lvl="1" eaLnBrk="1" hangingPunct="1">
              <a:lnSpc>
                <a:spcPct val="80000"/>
              </a:lnSpc>
              <a:buSzPct val="100000"/>
              <a:defRPr/>
            </a:pPr>
            <a:r>
              <a:rPr lang="en-US" sz="1800" dirty="0" smtClean="0">
                <a:latin typeface="Arial" charset="0"/>
                <a:cs typeface="Arial" charset="0"/>
              </a:rPr>
              <a:t>Labor demand/needs</a:t>
            </a:r>
          </a:p>
          <a:p>
            <a:pPr lvl="1" eaLnBrk="1" hangingPunct="1">
              <a:lnSpc>
                <a:spcPct val="80000"/>
              </a:lnSpc>
              <a:buSzPct val="100000"/>
              <a:defRPr/>
            </a:pPr>
            <a:r>
              <a:rPr lang="en-US" sz="1800" dirty="0">
                <a:latin typeface="Arial" charset="0"/>
                <a:cs typeface="Arial" charset="0"/>
              </a:rPr>
              <a:t>Historical </a:t>
            </a:r>
            <a:r>
              <a:rPr lang="en-US" sz="1800" dirty="0" smtClean="0">
                <a:latin typeface="Arial" charset="0"/>
                <a:cs typeface="Arial" charset="0"/>
              </a:rPr>
              <a:t>trending data </a:t>
            </a:r>
            <a:r>
              <a:rPr lang="en-US" sz="1800" dirty="0">
                <a:latin typeface="Arial" charset="0"/>
                <a:cs typeface="Arial" charset="0"/>
              </a:rPr>
              <a:t>of </a:t>
            </a:r>
            <a:r>
              <a:rPr lang="en-US" sz="1800" dirty="0" smtClean="0">
                <a:latin typeface="Arial" charset="0"/>
                <a:cs typeface="Arial" charset="0"/>
              </a:rPr>
              <a:t>age distributions </a:t>
            </a:r>
            <a:r>
              <a:rPr lang="en-US" sz="1800" dirty="0">
                <a:latin typeface="Arial" charset="0"/>
                <a:cs typeface="Arial" charset="0"/>
              </a:rPr>
              <a:t>and </a:t>
            </a:r>
            <a:r>
              <a:rPr lang="en-US" sz="1800" dirty="0" smtClean="0">
                <a:latin typeface="Arial" charset="0"/>
                <a:cs typeface="Arial" charset="0"/>
              </a:rPr>
              <a:t>retirement</a:t>
            </a:r>
            <a:endParaRPr lang="en-US" sz="1800" dirty="0">
              <a:latin typeface="Arial" charset="0"/>
              <a:cs typeface="Arial" charset="0"/>
            </a:endParaRPr>
          </a:p>
          <a:p>
            <a:pPr eaLnBrk="1" hangingPunct="1">
              <a:lnSpc>
                <a:spcPct val="80000"/>
              </a:lnSpc>
              <a:buSzPct val="100000"/>
              <a:defRPr/>
            </a:pPr>
            <a:r>
              <a:rPr lang="en-US" sz="2000" dirty="0" smtClean="0">
                <a:latin typeface="Arial" charset="0"/>
                <a:cs typeface="Arial" charset="0"/>
              </a:rPr>
              <a:t>PCP </a:t>
            </a:r>
            <a:r>
              <a:rPr lang="en-US" sz="2000" dirty="0">
                <a:latin typeface="Arial" charset="0"/>
                <a:cs typeface="Arial" charset="0"/>
              </a:rPr>
              <a:t>Methods and Assumptions</a:t>
            </a:r>
          </a:p>
          <a:p>
            <a:pPr lvl="1" eaLnBrk="1" hangingPunct="1">
              <a:lnSpc>
                <a:spcPct val="80000"/>
              </a:lnSpc>
              <a:buSzPct val="100000"/>
              <a:defRPr/>
            </a:pPr>
            <a:r>
              <a:rPr lang="en-US" sz="1800" dirty="0">
                <a:latin typeface="Arial" charset="0"/>
                <a:cs typeface="Arial" charset="0"/>
              </a:rPr>
              <a:t>Current workforce supply</a:t>
            </a:r>
          </a:p>
          <a:p>
            <a:pPr lvl="1" eaLnBrk="1" hangingPunct="1">
              <a:lnSpc>
                <a:spcPct val="80000"/>
              </a:lnSpc>
              <a:buSzPct val="100000"/>
              <a:defRPr/>
            </a:pPr>
            <a:r>
              <a:rPr lang="en-US" sz="1800" dirty="0">
                <a:latin typeface="Arial" charset="0"/>
                <a:cs typeface="Arial" charset="0"/>
              </a:rPr>
              <a:t>New graduates</a:t>
            </a:r>
          </a:p>
          <a:p>
            <a:pPr lvl="1" eaLnBrk="1" hangingPunct="1">
              <a:lnSpc>
                <a:spcPct val="80000"/>
              </a:lnSpc>
              <a:buSzPct val="100000"/>
              <a:defRPr/>
            </a:pPr>
            <a:r>
              <a:rPr lang="en-US" sz="1800" dirty="0">
                <a:latin typeface="Arial" charset="0"/>
                <a:cs typeface="Arial" charset="0"/>
              </a:rPr>
              <a:t>Labor demand/needs</a:t>
            </a:r>
          </a:p>
          <a:p>
            <a:pPr lvl="1" eaLnBrk="1" hangingPunct="1">
              <a:lnSpc>
                <a:spcPct val="80000"/>
              </a:lnSpc>
              <a:buSzPct val="100000"/>
              <a:defRPr/>
            </a:pPr>
            <a:r>
              <a:rPr lang="en-US" sz="1800" dirty="0">
                <a:latin typeface="Arial" charset="0"/>
                <a:cs typeface="Arial" charset="0"/>
              </a:rPr>
              <a:t>Historical trending data of age distributions and </a:t>
            </a:r>
            <a:r>
              <a:rPr lang="en-US" sz="1800" dirty="0" smtClean="0">
                <a:latin typeface="Arial" charset="0"/>
                <a:cs typeface="Arial" charset="0"/>
              </a:rPr>
              <a:t>retirement</a:t>
            </a:r>
            <a:endParaRPr lang="en-US" sz="1800" dirty="0">
              <a:latin typeface="Arial" charset="0"/>
              <a:cs typeface="Arial" charset="0"/>
            </a:endParaRPr>
          </a:p>
          <a:p>
            <a:pPr eaLnBrk="1" hangingPunct="1">
              <a:lnSpc>
                <a:spcPct val="80000"/>
              </a:lnSpc>
              <a:buSzPct val="100000"/>
              <a:defRPr/>
            </a:pPr>
            <a:r>
              <a:rPr lang="en-US" sz="2000" dirty="0" smtClean="0">
                <a:latin typeface="Arial" charset="0"/>
                <a:cs typeface="Arial" charset="0"/>
              </a:rPr>
              <a:t>Data Sources</a:t>
            </a:r>
          </a:p>
          <a:p>
            <a:pPr eaLnBrk="1" hangingPunct="1">
              <a:lnSpc>
                <a:spcPct val="80000"/>
              </a:lnSpc>
              <a:buSzPct val="100000"/>
              <a:defRPr/>
            </a:pPr>
            <a:r>
              <a:rPr lang="en-US" sz="2000" dirty="0" smtClean="0">
                <a:latin typeface="Arial" charset="0"/>
                <a:cs typeface="Arial" charset="0"/>
              </a:rPr>
              <a:t>Definitions</a:t>
            </a:r>
            <a:endParaRPr lang="en-US" sz="2000" dirty="0">
              <a:latin typeface="Arial" charset="0"/>
              <a:cs typeface="Arial" charset="0"/>
            </a:endParaRPr>
          </a:p>
        </p:txBody>
      </p:sp>
      <p:sp>
        <p:nvSpPr>
          <p:cNvPr id="5" name="Rectangle 4"/>
          <p:cNvSpPr/>
          <p:nvPr/>
        </p:nvSpPr>
        <p:spPr>
          <a:xfrm>
            <a:off x="8610600" y="6629400"/>
            <a:ext cx="5334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fld id="{62DB2EFC-25E8-49E4-A566-6FC02C0CBCDC}" type="slidenum">
              <a:rPr lang="en-US" sz="1500" smtClean="0">
                <a:solidFill>
                  <a:schemeClr val="tx1"/>
                </a:solidFill>
                <a:latin typeface="Arial" pitchFamily="34" charset="0"/>
                <a:cs typeface="Arial" pitchFamily="34" charset="0"/>
              </a:rPr>
              <a:t>14</a:t>
            </a:fld>
            <a:endParaRPr lang="en-US" sz="15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10647719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sz="4200" dirty="0" smtClean="0">
                <a:latin typeface="Arial" charset="0"/>
                <a:cs typeface="Arial" charset="0"/>
              </a:rPr>
              <a:t>Key Methods and Assumptions</a:t>
            </a:r>
          </a:p>
        </p:txBody>
      </p:sp>
      <p:sp>
        <p:nvSpPr>
          <p:cNvPr id="3" name="Content Placeholder 2"/>
          <p:cNvSpPr>
            <a:spLocks noGrp="1"/>
          </p:cNvSpPr>
          <p:nvPr>
            <p:ph idx="1"/>
          </p:nvPr>
        </p:nvSpPr>
        <p:spPr>
          <a:xfrm>
            <a:off x="152400" y="1447800"/>
            <a:ext cx="8839200" cy="5410200"/>
          </a:xfrm>
        </p:spPr>
        <p:txBody>
          <a:bodyPr>
            <a:normAutofit/>
          </a:bodyPr>
          <a:lstStyle/>
          <a:p>
            <a:pPr marL="0" indent="0" eaLnBrk="1" hangingPunct="1">
              <a:lnSpc>
                <a:spcPct val="80000"/>
              </a:lnSpc>
              <a:buSzPct val="100000"/>
              <a:buNone/>
              <a:defRPr/>
            </a:pPr>
            <a:r>
              <a:rPr lang="en-US" sz="1400" dirty="0" smtClean="0">
                <a:latin typeface="Arial" charset="0"/>
                <a:cs typeface="Arial" charset="0"/>
              </a:rPr>
              <a:t>In addition to the data sources and assumptions explicitly pointed out in the body of this report, the following additional assumptions are implied in all analysis presented:</a:t>
            </a:r>
          </a:p>
          <a:p>
            <a:pPr lvl="1" eaLnBrk="1" hangingPunct="1">
              <a:lnSpc>
                <a:spcPct val="80000"/>
              </a:lnSpc>
              <a:buSzPct val="100000"/>
              <a:defRPr/>
            </a:pPr>
            <a:endParaRPr lang="en-US" sz="1100" dirty="0" smtClean="0">
              <a:latin typeface="Arial" charset="0"/>
              <a:cs typeface="Arial" charset="0"/>
            </a:endParaRPr>
          </a:p>
          <a:p>
            <a:pPr eaLnBrk="1" hangingPunct="1">
              <a:lnSpc>
                <a:spcPct val="80000"/>
              </a:lnSpc>
              <a:buSzPct val="100000"/>
              <a:defRPr/>
            </a:pPr>
            <a:r>
              <a:rPr lang="en-US" sz="1400" dirty="0" smtClean="0">
                <a:latin typeface="Arial" charset="0"/>
                <a:cs typeface="Arial" charset="0"/>
              </a:rPr>
              <a:t>There will be no shortage in qualified adults available to enter RN and PCP </a:t>
            </a:r>
            <a:r>
              <a:rPr lang="en-US" sz="1400" dirty="0">
                <a:latin typeface="Arial" charset="0"/>
                <a:cs typeface="Arial" charset="0"/>
              </a:rPr>
              <a:t>educational </a:t>
            </a:r>
            <a:r>
              <a:rPr lang="en-US" sz="1400" dirty="0" smtClean="0">
                <a:latin typeface="Arial" charset="0"/>
                <a:cs typeface="Arial" charset="0"/>
              </a:rPr>
              <a:t>programs</a:t>
            </a:r>
          </a:p>
          <a:p>
            <a:pPr lvl="1" eaLnBrk="1" hangingPunct="1">
              <a:lnSpc>
                <a:spcPct val="80000"/>
              </a:lnSpc>
              <a:buSzPct val="100000"/>
              <a:defRPr/>
            </a:pPr>
            <a:endParaRPr lang="en-US" sz="1100" dirty="0" smtClean="0">
              <a:latin typeface="Arial" charset="0"/>
              <a:cs typeface="Arial" charset="0"/>
            </a:endParaRPr>
          </a:p>
          <a:p>
            <a:pPr eaLnBrk="1" hangingPunct="1">
              <a:lnSpc>
                <a:spcPct val="80000"/>
              </a:lnSpc>
              <a:buSzPct val="100000"/>
              <a:defRPr/>
            </a:pPr>
            <a:r>
              <a:rPr lang="en-US" sz="1400" dirty="0" smtClean="0">
                <a:latin typeface="Arial" charset="0"/>
                <a:cs typeface="Arial" charset="0"/>
              </a:rPr>
              <a:t>The state of the Minnesota health care workforce is assumed to be in equilibrium as a starting point (i.e., there are no systemic unfilled vacancies nor substantial unemployment)</a:t>
            </a:r>
          </a:p>
          <a:p>
            <a:pPr lvl="1" eaLnBrk="1" hangingPunct="1">
              <a:lnSpc>
                <a:spcPct val="80000"/>
              </a:lnSpc>
              <a:buSzPct val="100000"/>
              <a:defRPr/>
            </a:pPr>
            <a:r>
              <a:rPr lang="en-US" sz="1000" dirty="0" smtClean="0">
                <a:latin typeface="Arial" charset="0"/>
                <a:cs typeface="Arial" charset="0"/>
              </a:rPr>
              <a:t>Recent MDH data indicates that generally only 3% – 6% of licensed RNs seeking employment are unemployed</a:t>
            </a:r>
          </a:p>
          <a:p>
            <a:pPr lvl="1" eaLnBrk="1" hangingPunct="1">
              <a:lnSpc>
                <a:spcPct val="80000"/>
              </a:lnSpc>
              <a:buSzPct val="100000"/>
              <a:defRPr/>
            </a:pPr>
            <a:endParaRPr lang="en-US" sz="1100" dirty="0">
              <a:latin typeface="Arial" charset="0"/>
              <a:cs typeface="Arial" charset="0"/>
            </a:endParaRPr>
          </a:p>
          <a:p>
            <a:pPr eaLnBrk="1" hangingPunct="1">
              <a:lnSpc>
                <a:spcPct val="80000"/>
              </a:lnSpc>
              <a:buSzPct val="100000"/>
              <a:defRPr/>
            </a:pPr>
            <a:r>
              <a:rPr lang="en-US" sz="1400" dirty="0" smtClean="0">
                <a:latin typeface="Arial" charset="0"/>
                <a:cs typeface="Arial" charset="0"/>
              </a:rPr>
              <a:t>Exits from the workforce other than for death, long-term disability or retirement are assumed to reenter the </a:t>
            </a:r>
            <a:r>
              <a:rPr lang="en-US" sz="1400" dirty="0">
                <a:latin typeface="Arial" charset="0"/>
                <a:cs typeface="Arial" charset="0"/>
              </a:rPr>
              <a:t>workforce (i.e., </a:t>
            </a:r>
            <a:r>
              <a:rPr lang="en-US" sz="1400" dirty="0" smtClean="0">
                <a:latin typeface="Arial" charset="0"/>
                <a:cs typeface="Arial" charset="0"/>
              </a:rPr>
              <a:t>turnover is assumed to be a transfer from one organization to another) </a:t>
            </a:r>
          </a:p>
          <a:p>
            <a:pPr lvl="1" eaLnBrk="1" hangingPunct="1">
              <a:lnSpc>
                <a:spcPct val="80000"/>
              </a:lnSpc>
              <a:buSzPct val="100000"/>
              <a:defRPr/>
            </a:pPr>
            <a:endParaRPr lang="en-US" sz="1100" dirty="0">
              <a:latin typeface="Arial" charset="0"/>
              <a:cs typeface="Arial" charset="0"/>
            </a:endParaRPr>
          </a:p>
          <a:p>
            <a:pPr eaLnBrk="1" hangingPunct="1">
              <a:lnSpc>
                <a:spcPct val="80000"/>
              </a:lnSpc>
              <a:buSzPct val="100000"/>
              <a:defRPr/>
            </a:pPr>
            <a:r>
              <a:rPr lang="en-US" sz="1400" dirty="0" smtClean="0">
                <a:latin typeface="Arial" charset="0"/>
                <a:cs typeface="Arial" charset="0"/>
              </a:rPr>
              <a:t>The flow of talent between Minnesota and other states is neutral on a net basis (i.e., for every termination of employment for state emigration a new Minnesota state immigrant is assumed)</a:t>
            </a:r>
          </a:p>
          <a:p>
            <a:pPr lvl="1" eaLnBrk="1" hangingPunct="1">
              <a:lnSpc>
                <a:spcPct val="80000"/>
              </a:lnSpc>
              <a:buSzPct val="100000"/>
              <a:defRPr/>
            </a:pPr>
            <a:r>
              <a:rPr lang="en-US" sz="1200" dirty="0" smtClean="0">
                <a:latin typeface="Arial" charset="0"/>
                <a:cs typeface="Arial" charset="0"/>
              </a:rPr>
              <a:t>AAMC data on residency retention shows Minnesota similar to the national average</a:t>
            </a:r>
          </a:p>
          <a:p>
            <a:pPr lvl="1" eaLnBrk="1" hangingPunct="1">
              <a:lnSpc>
                <a:spcPct val="80000"/>
              </a:lnSpc>
              <a:buSzPct val="100000"/>
              <a:defRPr/>
            </a:pPr>
            <a:r>
              <a:rPr lang="en-US" sz="1200" dirty="0" smtClean="0">
                <a:latin typeface="Arial" charset="0"/>
                <a:cs typeface="Arial" charset="0"/>
              </a:rPr>
              <a:t>RN retention data from the Minnesota Board of Nursing shows retention of new graduates in the high-80 to low-90 percent ranges depending on degree type (lower retention for higher degrees)</a:t>
            </a:r>
          </a:p>
          <a:p>
            <a:pPr lvl="1" eaLnBrk="1" hangingPunct="1">
              <a:lnSpc>
                <a:spcPct val="80000"/>
              </a:lnSpc>
              <a:buSzPct val="100000"/>
              <a:defRPr/>
            </a:pPr>
            <a:r>
              <a:rPr lang="en-US" sz="1200" dirty="0" smtClean="0">
                <a:latin typeface="Arial" charset="0"/>
                <a:cs typeface="Arial" charset="0"/>
              </a:rPr>
              <a:t>In the long-term this condition may be difficult to hold if the rest of the U.S. either develops a surplus or shortage at different rates than Minnesota</a:t>
            </a:r>
          </a:p>
          <a:p>
            <a:pPr lvl="1" eaLnBrk="1" hangingPunct="1">
              <a:lnSpc>
                <a:spcPct val="80000"/>
              </a:lnSpc>
              <a:buSzPct val="100000"/>
              <a:defRPr/>
            </a:pPr>
            <a:endParaRPr lang="en-US" sz="1200" dirty="0">
              <a:latin typeface="Arial" charset="0"/>
              <a:cs typeface="Arial" charset="0"/>
            </a:endParaRPr>
          </a:p>
          <a:p>
            <a:pPr eaLnBrk="1" hangingPunct="1">
              <a:lnSpc>
                <a:spcPct val="80000"/>
              </a:lnSpc>
              <a:buSzPct val="100000"/>
              <a:defRPr/>
            </a:pPr>
            <a:r>
              <a:rPr lang="en-US" sz="1400" dirty="0">
                <a:latin typeface="Arial" charset="0"/>
                <a:cs typeface="Arial" charset="0"/>
              </a:rPr>
              <a:t>The MHA workforce planning tool </a:t>
            </a:r>
            <a:r>
              <a:rPr lang="en-US" sz="1400" dirty="0" smtClean="0">
                <a:latin typeface="Arial" charset="0"/>
                <a:cs typeface="Arial" charset="0"/>
              </a:rPr>
              <a:t>is used </a:t>
            </a:r>
            <a:r>
              <a:rPr lang="en-US" sz="1400" dirty="0">
                <a:latin typeface="Arial" charset="0"/>
                <a:cs typeface="Arial" charset="0"/>
              </a:rPr>
              <a:t>for projecting forward the current starting </a:t>
            </a:r>
            <a:r>
              <a:rPr lang="en-US" sz="1400" dirty="0" smtClean="0">
                <a:latin typeface="Arial" charset="0"/>
                <a:cs typeface="Arial" charset="0"/>
              </a:rPr>
              <a:t>workforce</a:t>
            </a:r>
          </a:p>
          <a:p>
            <a:pPr lvl="1" eaLnBrk="1" hangingPunct="1">
              <a:lnSpc>
                <a:spcPct val="80000"/>
              </a:lnSpc>
              <a:buSzPct val="100000"/>
              <a:defRPr/>
            </a:pPr>
            <a:endParaRPr lang="en-US" sz="1100" dirty="0" smtClean="0">
              <a:latin typeface="Arial" charset="0"/>
              <a:cs typeface="Arial" charset="0"/>
            </a:endParaRPr>
          </a:p>
          <a:p>
            <a:pPr eaLnBrk="1" hangingPunct="1">
              <a:lnSpc>
                <a:spcPct val="80000"/>
              </a:lnSpc>
              <a:buSzPct val="100000"/>
              <a:defRPr/>
            </a:pPr>
            <a:r>
              <a:rPr lang="en-US" sz="1400" dirty="0" smtClean="0">
                <a:latin typeface="Arial" charset="0"/>
                <a:cs typeface="Arial" charset="0"/>
              </a:rPr>
              <a:t>No </a:t>
            </a:r>
            <a:r>
              <a:rPr lang="en-US" sz="1400" dirty="0">
                <a:latin typeface="Arial" charset="0"/>
                <a:cs typeface="Arial" charset="0"/>
              </a:rPr>
              <a:t>change in FTE preferences of employees/employers (0.85 for RN, </a:t>
            </a:r>
            <a:r>
              <a:rPr lang="en-US" sz="1400" dirty="0" smtClean="0">
                <a:latin typeface="Arial" charset="0"/>
                <a:cs typeface="Arial" charset="0"/>
              </a:rPr>
              <a:t>0.90 </a:t>
            </a:r>
            <a:r>
              <a:rPr lang="en-US" sz="1400" dirty="0">
                <a:latin typeface="Arial" charset="0"/>
                <a:cs typeface="Arial" charset="0"/>
              </a:rPr>
              <a:t>for PCP</a:t>
            </a:r>
            <a:r>
              <a:rPr lang="en-US" sz="1400" dirty="0" smtClean="0">
                <a:latin typeface="Arial" charset="0"/>
                <a:cs typeface="Arial" charset="0"/>
              </a:rPr>
              <a:t>)</a:t>
            </a:r>
          </a:p>
          <a:p>
            <a:pPr lvl="1" eaLnBrk="1" hangingPunct="1">
              <a:lnSpc>
                <a:spcPct val="80000"/>
              </a:lnSpc>
              <a:buSzPct val="100000"/>
              <a:defRPr/>
            </a:pPr>
            <a:endParaRPr lang="en-US" sz="1000" dirty="0">
              <a:latin typeface="Arial" charset="0"/>
              <a:cs typeface="Arial" charset="0"/>
            </a:endParaRPr>
          </a:p>
          <a:p>
            <a:pPr eaLnBrk="1" hangingPunct="1">
              <a:lnSpc>
                <a:spcPct val="80000"/>
              </a:lnSpc>
              <a:buSzPct val="100000"/>
              <a:defRPr/>
            </a:pPr>
            <a:r>
              <a:rPr lang="en-US" sz="1400" dirty="0" smtClean="0">
                <a:latin typeface="Arial" charset="0"/>
                <a:cs typeface="Arial" charset="0"/>
              </a:rPr>
              <a:t>Demand increases are illustrated in a constant, smooth pattern; actual increases will be variable</a:t>
            </a:r>
            <a:endParaRPr lang="en-US" sz="1400" dirty="0">
              <a:latin typeface="Arial" charset="0"/>
              <a:cs typeface="Arial" charset="0"/>
            </a:endParaRPr>
          </a:p>
        </p:txBody>
      </p:sp>
      <p:sp>
        <p:nvSpPr>
          <p:cNvPr id="5" name="Rectangle 4"/>
          <p:cNvSpPr/>
          <p:nvPr/>
        </p:nvSpPr>
        <p:spPr>
          <a:xfrm>
            <a:off x="8686800" y="6629400"/>
            <a:ext cx="4572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fld id="{62DB2EFC-25E8-49E4-A566-6FC02C0CBCDC}" type="slidenum">
              <a:rPr lang="en-US" sz="1500" smtClean="0">
                <a:solidFill>
                  <a:schemeClr val="tx1"/>
                </a:solidFill>
                <a:latin typeface="Arial" pitchFamily="34" charset="0"/>
                <a:cs typeface="Arial" pitchFamily="34" charset="0"/>
              </a:rPr>
              <a:t>15</a:t>
            </a:fld>
            <a:endParaRPr lang="en-US" sz="15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2536793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sz="4200" dirty="0" smtClean="0">
                <a:latin typeface="Arial" charset="0"/>
                <a:cs typeface="Arial" charset="0"/>
              </a:rPr>
              <a:t>RN Current Workforce Supply</a:t>
            </a:r>
          </a:p>
        </p:txBody>
      </p:sp>
      <p:sp>
        <p:nvSpPr>
          <p:cNvPr id="3" name="Content Placeholder 2"/>
          <p:cNvSpPr>
            <a:spLocks noGrp="1"/>
          </p:cNvSpPr>
          <p:nvPr>
            <p:ph idx="1"/>
          </p:nvPr>
        </p:nvSpPr>
        <p:spPr>
          <a:xfrm>
            <a:off x="152400" y="1447800"/>
            <a:ext cx="8915400" cy="5410200"/>
          </a:xfrm>
        </p:spPr>
        <p:txBody>
          <a:bodyPr>
            <a:noAutofit/>
          </a:bodyPr>
          <a:lstStyle/>
          <a:p>
            <a:pPr eaLnBrk="1" hangingPunct="1">
              <a:lnSpc>
                <a:spcPct val="80000"/>
              </a:lnSpc>
              <a:buSzPct val="100000"/>
              <a:defRPr/>
            </a:pPr>
            <a:r>
              <a:rPr lang="en-US" sz="1800" dirty="0" smtClean="0">
                <a:latin typeface="Arial" charset="0"/>
                <a:cs typeface="Arial" charset="0"/>
              </a:rPr>
              <a:t>The Minnesota Department of Health (MDH) tracks active licensure information, and also surveys RNs regarding their practices</a:t>
            </a:r>
          </a:p>
          <a:p>
            <a:pPr lvl="1" eaLnBrk="1" hangingPunct="1">
              <a:lnSpc>
                <a:spcPct val="80000"/>
              </a:lnSpc>
              <a:buSzPct val="100000"/>
              <a:defRPr/>
            </a:pPr>
            <a:r>
              <a:rPr lang="en-US" sz="1600" dirty="0" smtClean="0">
                <a:latin typeface="Arial" charset="0"/>
                <a:cs typeface="Arial" charset="0"/>
              </a:rPr>
              <a:t>The most recent reporting shows 75,301 individuals licensed and located in Minnesota</a:t>
            </a:r>
          </a:p>
          <a:p>
            <a:pPr lvl="1" eaLnBrk="1" hangingPunct="1">
              <a:lnSpc>
                <a:spcPct val="80000"/>
              </a:lnSpc>
              <a:buSzPct val="100000"/>
              <a:defRPr/>
            </a:pPr>
            <a:r>
              <a:rPr lang="en-US" sz="1600" dirty="0" smtClean="0">
                <a:latin typeface="Arial" charset="0"/>
                <a:cs typeface="Arial" charset="0"/>
              </a:rPr>
              <a:t>However 3% of these individuals are retired, on long-term leave or are students</a:t>
            </a:r>
          </a:p>
          <a:p>
            <a:pPr lvl="1" eaLnBrk="1" hangingPunct="1">
              <a:lnSpc>
                <a:spcPct val="80000"/>
              </a:lnSpc>
              <a:buSzPct val="100000"/>
              <a:defRPr/>
            </a:pPr>
            <a:r>
              <a:rPr lang="en-US" sz="1600" dirty="0" smtClean="0">
                <a:latin typeface="Arial" charset="0"/>
                <a:cs typeface="Arial" charset="0"/>
              </a:rPr>
              <a:t>Thus 73,042 individuals are working in some capacity or seeking employment</a:t>
            </a:r>
          </a:p>
          <a:p>
            <a:pPr lvl="1" eaLnBrk="1" hangingPunct="1">
              <a:lnSpc>
                <a:spcPct val="80000"/>
              </a:lnSpc>
              <a:buSzPct val="100000"/>
              <a:defRPr/>
            </a:pPr>
            <a:r>
              <a:rPr lang="en-US" sz="1600" dirty="0" smtClean="0">
                <a:latin typeface="Arial" charset="0"/>
                <a:cs typeface="Arial" charset="0"/>
              </a:rPr>
              <a:t>On average these individuals work a 0.85 FTE schedule</a:t>
            </a:r>
          </a:p>
          <a:p>
            <a:pPr lvl="1" eaLnBrk="1" hangingPunct="1">
              <a:lnSpc>
                <a:spcPct val="80000"/>
              </a:lnSpc>
              <a:buSzPct val="100000"/>
              <a:defRPr/>
            </a:pPr>
            <a:r>
              <a:rPr lang="en-US" sz="1600" dirty="0" smtClean="0">
                <a:latin typeface="Arial" charset="0"/>
                <a:cs typeface="Arial" charset="0"/>
              </a:rPr>
              <a:t>Yielding 62,086 FTEs of current workforce supply</a:t>
            </a:r>
          </a:p>
          <a:p>
            <a:pPr lvl="1" eaLnBrk="1" hangingPunct="1">
              <a:lnSpc>
                <a:spcPct val="80000"/>
              </a:lnSpc>
              <a:buSzPct val="100000"/>
              <a:defRPr/>
            </a:pPr>
            <a:endParaRPr lang="en-US" sz="1050" dirty="0" smtClean="0">
              <a:latin typeface="Arial" charset="0"/>
              <a:cs typeface="Arial" charset="0"/>
            </a:endParaRPr>
          </a:p>
          <a:p>
            <a:pPr eaLnBrk="1" hangingPunct="1">
              <a:lnSpc>
                <a:spcPct val="80000"/>
              </a:lnSpc>
              <a:buSzPct val="100000"/>
              <a:defRPr/>
            </a:pPr>
            <a:r>
              <a:rPr lang="en-US" sz="1800" dirty="0" smtClean="0">
                <a:latin typeface="Arial" charset="0"/>
                <a:cs typeface="Arial" charset="0"/>
              </a:rPr>
              <a:t>The MHA workforce tool’s dataset covers almost all hospitals and some clinics and other facilities (but not other nontraditional roles like call centers)</a:t>
            </a:r>
          </a:p>
          <a:p>
            <a:pPr lvl="1" eaLnBrk="1" hangingPunct="1">
              <a:lnSpc>
                <a:spcPct val="80000"/>
              </a:lnSpc>
              <a:buSzPct val="100000"/>
              <a:defRPr/>
            </a:pPr>
            <a:r>
              <a:rPr lang="en-US" sz="1600" dirty="0" smtClean="0">
                <a:latin typeface="Arial" charset="0"/>
                <a:cs typeface="Arial" charset="0"/>
              </a:rPr>
              <a:t>A total of 28,011 FTEs are covered by this dataset (38,134 individuals)</a:t>
            </a:r>
          </a:p>
          <a:p>
            <a:pPr lvl="1" eaLnBrk="1" hangingPunct="1">
              <a:lnSpc>
                <a:spcPct val="80000"/>
              </a:lnSpc>
              <a:buSzPct val="100000"/>
              <a:defRPr/>
            </a:pPr>
            <a:r>
              <a:rPr lang="en-US" sz="1600" dirty="0" smtClean="0">
                <a:latin typeface="Arial" charset="0"/>
                <a:cs typeface="Arial" charset="0"/>
              </a:rPr>
              <a:t>The age distribution is similar to that reported by the MDH, so the MHA dataset was scaled up to the aggregate current FTE supply (62,086) for projection purposes</a:t>
            </a:r>
          </a:p>
          <a:p>
            <a:pPr lvl="1" eaLnBrk="1" hangingPunct="1">
              <a:lnSpc>
                <a:spcPct val="80000"/>
              </a:lnSpc>
              <a:buSzPct val="100000"/>
              <a:defRPr/>
            </a:pPr>
            <a:r>
              <a:rPr lang="en-US" sz="1600" dirty="0" smtClean="0">
                <a:latin typeface="Arial" charset="0"/>
                <a:cs typeface="Arial" charset="0"/>
              </a:rPr>
              <a:t>Those identified as working in APRN roles (APRN, CRNA, nurse practitioner, etc.) are included in the projection as these individuals are sourced from the same pool of graduates as those practicing in traditional nursing roles</a:t>
            </a:r>
          </a:p>
          <a:p>
            <a:pPr lvl="1" eaLnBrk="1" hangingPunct="1">
              <a:lnSpc>
                <a:spcPct val="80000"/>
              </a:lnSpc>
              <a:buSzPct val="100000"/>
              <a:defRPr/>
            </a:pPr>
            <a:r>
              <a:rPr lang="en-US" sz="1600" dirty="0" smtClean="0">
                <a:latin typeface="Arial" charset="0"/>
                <a:cs typeface="Arial" charset="0"/>
              </a:rPr>
              <a:t>It is recognized that APRNs do not have the same scope of responsibilities, but nonetheless they are a source of demand for RN employment and so are critical to accurately capturing the aggregate long-term balance for the nursing profession</a:t>
            </a:r>
          </a:p>
          <a:p>
            <a:pPr lvl="1" eaLnBrk="1" hangingPunct="1">
              <a:lnSpc>
                <a:spcPct val="80000"/>
              </a:lnSpc>
              <a:buSzPct val="100000"/>
              <a:defRPr/>
            </a:pPr>
            <a:endParaRPr lang="en-US" sz="1050" dirty="0" smtClean="0">
              <a:latin typeface="Arial" charset="0"/>
              <a:cs typeface="Arial" charset="0"/>
            </a:endParaRPr>
          </a:p>
          <a:p>
            <a:pPr eaLnBrk="1" hangingPunct="1">
              <a:lnSpc>
                <a:spcPct val="80000"/>
              </a:lnSpc>
              <a:buSzPct val="100000"/>
              <a:defRPr/>
            </a:pPr>
            <a:r>
              <a:rPr lang="en-US" sz="1800" dirty="0" smtClean="0">
                <a:latin typeface="Arial" charset="0"/>
                <a:cs typeface="Arial" charset="0"/>
              </a:rPr>
              <a:t>Exits </a:t>
            </a:r>
            <a:r>
              <a:rPr lang="en-US" sz="1800" dirty="0">
                <a:latin typeface="Arial" charset="0"/>
                <a:cs typeface="Arial" charset="0"/>
              </a:rPr>
              <a:t>from the population due to permanent disability, death and retirement are modeled using </a:t>
            </a:r>
            <a:r>
              <a:rPr lang="en-US" sz="1800" dirty="0" smtClean="0">
                <a:latin typeface="Arial" charset="0"/>
                <a:cs typeface="Arial" charset="0"/>
              </a:rPr>
              <a:t>assumptions derived from the MHA workforce tool dataset (see page 20 for details of this assumption set)</a:t>
            </a:r>
            <a:endParaRPr lang="en-US" sz="1800" dirty="0">
              <a:latin typeface="Arial" charset="0"/>
              <a:cs typeface="Arial" charset="0"/>
            </a:endParaRPr>
          </a:p>
        </p:txBody>
      </p:sp>
      <p:sp>
        <p:nvSpPr>
          <p:cNvPr id="5" name="Rectangle 4"/>
          <p:cNvSpPr/>
          <p:nvPr/>
        </p:nvSpPr>
        <p:spPr>
          <a:xfrm>
            <a:off x="8686800" y="6629400"/>
            <a:ext cx="4572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fld id="{62DB2EFC-25E8-49E4-A566-6FC02C0CBCDC}" type="slidenum">
              <a:rPr lang="en-US" sz="1500" smtClean="0">
                <a:solidFill>
                  <a:schemeClr val="tx1"/>
                </a:solidFill>
                <a:latin typeface="Arial" pitchFamily="34" charset="0"/>
                <a:cs typeface="Arial" pitchFamily="34" charset="0"/>
              </a:rPr>
              <a:t>16</a:t>
            </a:fld>
            <a:endParaRPr lang="en-US" sz="15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28511007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sz="4200" dirty="0" smtClean="0">
                <a:latin typeface="Arial" charset="0"/>
                <a:cs typeface="Arial" charset="0"/>
              </a:rPr>
              <a:t>RN New Graduates</a:t>
            </a:r>
          </a:p>
        </p:txBody>
      </p:sp>
      <p:sp>
        <p:nvSpPr>
          <p:cNvPr id="3" name="Content Placeholder 2"/>
          <p:cNvSpPr>
            <a:spLocks noGrp="1"/>
          </p:cNvSpPr>
          <p:nvPr>
            <p:ph idx="1"/>
          </p:nvPr>
        </p:nvSpPr>
        <p:spPr>
          <a:xfrm>
            <a:off x="138752" y="1447800"/>
            <a:ext cx="8929048" cy="5410200"/>
          </a:xfrm>
        </p:spPr>
        <p:txBody>
          <a:bodyPr>
            <a:normAutofit/>
          </a:bodyPr>
          <a:lstStyle/>
          <a:p>
            <a:pPr eaLnBrk="1" hangingPunct="1">
              <a:lnSpc>
                <a:spcPct val="80000"/>
              </a:lnSpc>
              <a:buSzPct val="100000"/>
              <a:defRPr/>
            </a:pPr>
            <a:r>
              <a:rPr lang="en-US" sz="1400" dirty="0" smtClean="0">
                <a:latin typeface="Arial" charset="0"/>
                <a:cs typeface="Arial" charset="0"/>
              </a:rPr>
              <a:t>The supply of new RNs is dictated by the number of individuals completing educational programs that are able to pass the licensure exam</a:t>
            </a:r>
          </a:p>
          <a:p>
            <a:pPr eaLnBrk="1" hangingPunct="1">
              <a:lnSpc>
                <a:spcPct val="80000"/>
              </a:lnSpc>
              <a:buSzPct val="100000"/>
              <a:defRPr/>
            </a:pPr>
            <a:r>
              <a:rPr lang="en-US" sz="1400" dirty="0" smtClean="0">
                <a:latin typeface="Arial" charset="0"/>
                <a:cs typeface="Arial" charset="0"/>
              </a:rPr>
              <a:t>Historically there has been growth in the number and size of education programs in Minnesota</a:t>
            </a:r>
            <a:endParaRPr lang="en-US" sz="1400" dirty="0">
              <a:latin typeface="Arial" charset="0"/>
              <a:cs typeface="Arial" charset="0"/>
            </a:endParaRPr>
          </a:p>
          <a:p>
            <a:pPr eaLnBrk="1" hangingPunct="1">
              <a:lnSpc>
                <a:spcPct val="80000"/>
              </a:lnSpc>
              <a:buSzPct val="100000"/>
              <a:defRPr/>
            </a:pPr>
            <a:endParaRPr lang="en-US" sz="1400" dirty="0" smtClean="0">
              <a:latin typeface="Arial" charset="0"/>
              <a:cs typeface="Arial" charset="0"/>
            </a:endParaRPr>
          </a:p>
          <a:p>
            <a:pPr eaLnBrk="1" hangingPunct="1">
              <a:lnSpc>
                <a:spcPct val="80000"/>
              </a:lnSpc>
              <a:buSzPct val="100000"/>
              <a:defRPr/>
            </a:pPr>
            <a:endParaRPr lang="en-US" sz="1400" dirty="0">
              <a:latin typeface="Arial" charset="0"/>
              <a:cs typeface="Arial" charset="0"/>
            </a:endParaRPr>
          </a:p>
          <a:p>
            <a:pPr eaLnBrk="1" hangingPunct="1">
              <a:lnSpc>
                <a:spcPct val="80000"/>
              </a:lnSpc>
              <a:buSzPct val="100000"/>
              <a:defRPr/>
            </a:pPr>
            <a:endParaRPr lang="en-US" sz="1400" dirty="0" smtClean="0">
              <a:latin typeface="Arial" charset="0"/>
              <a:cs typeface="Arial" charset="0"/>
            </a:endParaRPr>
          </a:p>
          <a:p>
            <a:pPr eaLnBrk="1" hangingPunct="1">
              <a:lnSpc>
                <a:spcPct val="80000"/>
              </a:lnSpc>
              <a:buSzPct val="100000"/>
              <a:defRPr/>
            </a:pPr>
            <a:endParaRPr lang="en-US" sz="1400" dirty="0">
              <a:latin typeface="Arial" charset="0"/>
              <a:cs typeface="Arial" charset="0"/>
            </a:endParaRPr>
          </a:p>
          <a:p>
            <a:pPr eaLnBrk="1" hangingPunct="1">
              <a:lnSpc>
                <a:spcPct val="80000"/>
              </a:lnSpc>
              <a:buSzPct val="100000"/>
              <a:defRPr/>
            </a:pPr>
            <a:endParaRPr lang="en-US" sz="1400" dirty="0" smtClean="0">
              <a:latin typeface="Arial" charset="0"/>
              <a:cs typeface="Arial" charset="0"/>
            </a:endParaRPr>
          </a:p>
          <a:p>
            <a:pPr eaLnBrk="1" hangingPunct="1">
              <a:lnSpc>
                <a:spcPct val="80000"/>
              </a:lnSpc>
              <a:buSzPct val="100000"/>
              <a:defRPr/>
            </a:pPr>
            <a:endParaRPr lang="en-US" sz="1400" dirty="0" smtClean="0">
              <a:latin typeface="Arial" charset="0"/>
              <a:cs typeface="Arial" charset="0"/>
            </a:endParaRPr>
          </a:p>
          <a:p>
            <a:pPr eaLnBrk="1" hangingPunct="1">
              <a:lnSpc>
                <a:spcPct val="80000"/>
              </a:lnSpc>
              <a:buSzPct val="100000"/>
              <a:defRPr/>
            </a:pPr>
            <a:endParaRPr lang="en-US" sz="1400" dirty="0">
              <a:latin typeface="Arial" charset="0"/>
              <a:cs typeface="Arial" charset="0"/>
            </a:endParaRPr>
          </a:p>
          <a:p>
            <a:pPr eaLnBrk="1" hangingPunct="1">
              <a:lnSpc>
                <a:spcPct val="80000"/>
              </a:lnSpc>
              <a:buSzPct val="100000"/>
              <a:defRPr/>
            </a:pPr>
            <a:endParaRPr lang="en-US" sz="1400" dirty="0" smtClean="0">
              <a:latin typeface="Arial" charset="0"/>
              <a:cs typeface="Arial" charset="0"/>
            </a:endParaRPr>
          </a:p>
          <a:p>
            <a:pPr eaLnBrk="1" hangingPunct="1">
              <a:lnSpc>
                <a:spcPct val="80000"/>
              </a:lnSpc>
              <a:buSzPct val="100000"/>
              <a:defRPr/>
            </a:pPr>
            <a:endParaRPr lang="en-US" sz="1400" dirty="0">
              <a:latin typeface="Arial" charset="0"/>
              <a:cs typeface="Arial" charset="0"/>
            </a:endParaRPr>
          </a:p>
          <a:p>
            <a:pPr eaLnBrk="1" hangingPunct="1">
              <a:lnSpc>
                <a:spcPct val="80000"/>
              </a:lnSpc>
              <a:buSzPct val="100000"/>
              <a:defRPr/>
            </a:pPr>
            <a:endParaRPr lang="en-US" sz="700" dirty="0" smtClean="0">
              <a:latin typeface="Arial" charset="0"/>
              <a:cs typeface="Arial" charset="0"/>
            </a:endParaRPr>
          </a:p>
          <a:p>
            <a:pPr eaLnBrk="1" hangingPunct="1">
              <a:lnSpc>
                <a:spcPct val="80000"/>
              </a:lnSpc>
              <a:buSzPct val="100000"/>
              <a:defRPr/>
            </a:pPr>
            <a:endParaRPr lang="en-US" sz="1400" dirty="0" smtClean="0">
              <a:latin typeface="Arial" charset="0"/>
              <a:cs typeface="Arial" charset="0"/>
            </a:endParaRPr>
          </a:p>
          <a:p>
            <a:pPr lvl="1" eaLnBrk="1" hangingPunct="1">
              <a:lnSpc>
                <a:spcPct val="80000"/>
              </a:lnSpc>
              <a:buSzPct val="100000"/>
              <a:defRPr/>
            </a:pPr>
            <a:endParaRPr lang="en-US" sz="1000" dirty="0">
              <a:latin typeface="Arial" charset="0"/>
              <a:cs typeface="Arial" charset="0"/>
            </a:endParaRPr>
          </a:p>
          <a:p>
            <a:pPr eaLnBrk="1" hangingPunct="1">
              <a:lnSpc>
                <a:spcPct val="80000"/>
              </a:lnSpc>
              <a:buSzPct val="100000"/>
              <a:defRPr/>
            </a:pPr>
            <a:r>
              <a:rPr lang="en-US" sz="1400" dirty="0" smtClean="0">
                <a:latin typeface="Arial" charset="0"/>
                <a:cs typeface="Arial" charset="0"/>
              </a:rPr>
              <a:t>Graduate growth is not automatic, and indeed may be limited by clinical experience opportunities, which are a required component of education</a:t>
            </a:r>
          </a:p>
          <a:p>
            <a:pPr eaLnBrk="1" hangingPunct="1">
              <a:lnSpc>
                <a:spcPct val="80000"/>
              </a:lnSpc>
              <a:buSzPct val="100000"/>
              <a:defRPr/>
            </a:pPr>
            <a:r>
              <a:rPr lang="en-US" sz="1400" dirty="0" smtClean="0">
                <a:latin typeface="Arial" charset="0"/>
                <a:cs typeface="Arial" charset="0"/>
              </a:rPr>
              <a:t>A graduate </a:t>
            </a:r>
            <a:r>
              <a:rPr lang="en-US" sz="1400" dirty="0">
                <a:latin typeface="Arial" charset="0"/>
                <a:cs typeface="Arial" charset="0"/>
              </a:rPr>
              <a:t>growth </a:t>
            </a:r>
            <a:r>
              <a:rPr lang="en-US" sz="1400" dirty="0" smtClean="0">
                <a:latin typeface="Arial" charset="0"/>
                <a:cs typeface="Arial" charset="0"/>
              </a:rPr>
              <a:t>rate of 3.8</a:t>
            </a:r>
            <a:r>
              <a:rPr lang="en-US" sz="1400" dirty="0">
                <a:latin typeface="Arial" charset="0"/>
                <a:cs typeface="Arial" charset="0"/>
              </a:rPr>
              <a:t>% annually has been observed in recent history and will be used for the baseline </a:t>
            </a:r>
            <a:r>
              <a:rPr lang="en-US" sz="1400" dirty="0" smtClean="0">
                <a:latin typeface="Arial" charset="0"/>
                <a:cs typeface="Arial" charset="0"/>
              </a:rPr>
              <a:t>forecast scenario</a:t>
            </a:r>
          </a:p>
          <a:p>
            <a:pPr eaLnBrk="1" hangingPunct="1">
              <a:lnSpc>
                <a:spcPct val="80000"/>
              </a:lnSpc>
              <a:buSzPct val="100000"/>
              <a:defRPr/>
            </a:pPr>
            <a:r>
              <a:rPr lang="en-US" sz="1400" dirty="0" smtClean="0">
                <a:latin typeface="Arial" charset="0"/>
                <a:cs typeface="Arial" charset="0"/>
              </a:rPr>
              <a:t>Licensure passing has historically been very close to 100%, but with recent changes to the NCLEX pass mark the 2013 passage results were roughly 90% for associate’s degree candidates and 95% for bachelor’s/master’s candidates combined</a:t>
            </a:r>
          </a:p>
          <a:p>
            <a:pPr lvl="1" eaLnBrk="1" hangingPunct="1">
              <a:lnSpc>
                <a:spcPct val="80000"/>
              </a:lnSpc>
              <a:buSzPct val="100000"/>
              <a:defRPr/>
            </a:pPr>
            <a:r>
              <a:rPr lang="en-US" sz="1100" dirty="0" smtClean="0">
                <a:latin typeface="Arial" charset="0"/>
                <a:cs typeface="Arial" charset="0"/>
              </a:rPr>
              <a:t>We believe these will again increase but used a combined 95% future level in the baseline forecast scenario</a:t>
            </a:r>
          </a:p>
          <a:p>
            <a:pPr eaLnBrk="1" hangingPunct="1">
              <a:lnSpc>
                <a:spcPct val="80000"/>
              </a:lnSpc>
              <a:buSzPct val="100000"/>
              <a:defRPr/>
            </a:pPr>
            <a:r>
              <a:rPr lang="en-US" sz="1400" dirty="0" smtClean="0">
                <a:latin typeface="Arial" charset="0"/>
                <a:cs typeface="Arial" charset="0"/>
              </a:rPr>
              <a:t>Finally, the degree to which RNs are likely to work is based on employer scheduling and employee preference, and is likely to be less than one FTE position</a:t>
            </a:r>
          </a:p>
          <a:p>
            <a:pPr lvl="1" eaLnBrk="1" hangingPunct="1">
              <a:lnSpc>
                <a:spcPct val="80000"/>
              </a:lnSpc>
              <a:buSzPct val="100000"/>
              <a:defRPr/>
            </a:pPr>
            <a:r>
              <a:rPr lang="en-US" sz="1100" dirty="0" smtClean="0">
                <a:latin typeface="Arial" charset="0"/>
                <a:cs typeface="Arial" charset="0"/>
              </a:rPr>
              <a:t>Both the MHA dataset and Minnesota Department of Health find this figure to be approximately 0.85 FTE</a:t>
            </a:r>
            <a:endParaRPr lang="en-US" sz="1100" dirty="0">
              <a:latin typeface="Arial" charset="0"/>
              <a:cs typeface="Arial" charset="0"/>
            </a:endParaRPr>
          </a:p>
        </p:txBody>
      </p:sp>
      <p:sp>
        <p:nvSpPr>
          <p:cNvPr id="5" name="Rectangle 4"/>
          <p:cNvSpPr/>
          <p:nvPr/>
        </p:nvSpPr>
        <p:spPr>
          <a:xfrm>
            <a:off x="8714096" y="6629400"/>
            <a:ext cx="429904"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fld id="{62DB2EFC-25E8-49E4-A566-6FC02C0CBCDC}" type="slidenum">
              <a:rPr lang="en-US" sz="1500" smtClean="0">
                <a:solidFill>
                  <a:schemeClr val="tx1"/>
                </a:solidFill>
                <a:latin typeface="Arial" pitchFamily="34" charset="0"/>
                <a:cs typeface="Arial" pitchFamily="34" charset="0"/>
              </a:rPr>
              <a:t>17</a:t>
            </a:fld>
            <a:endParaRPr lang="en-US" sz="1500" dirty="0">
              <a:solidFill>
                <a:schemeClr val="tx1"/>
              </a:solidFill>
              <a:latin typeface="Arial" pitchFamily="34" charset="0"/>
              <a:cs typeface="Arial"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244642880"/>
              </p:ext>
            </p:extLst>
          </p:nvPr>
        </p:nvGraphicFramePr>
        <p:xfrm>
          <a:off x="1254456" y="3231683"/>
          <a:ext cx="5943600" cy="971550"/>
        </p:xfrm>
        <a:graphic>
          <a:graphicData uri="http://schemas.openxmlformats.org/drawingml/2006/table">
            <a:tbl>
              <a:tblPr/>
              <a:tblGrid>
                <a:gridCol w="685800"/>
                <a:gridCol w="584200"/>
                <a:gridCol w="584200"/>
                <a:gridCol w="584200"/>
                <a:gridCol w="584200"/>
                <a:gridCol w="584200"/>
                <a:gridCol w="584200"/>
                <a:gridCol w="584200"/>
                <a:gridCol w="584200"/>
                <a:gridCol w="584200"/>
              </a:tblGrid>
              <a:tr h="161925">
                <a:tc>
                  <a:txBody>
                    <a:bodyPr/>
                    <a:lstStyle/>
                    <a:p>
                      <a:pPr algn="l" fontAlgn="b"/>
                      <a:r>
                        <a:rPr lang="en-US" sz="1000" b="1" i="0" u="none" strike="noStrike" dirty="0">
                          <a:solidFill>
                            <a:srgbClr val="FFFFFF"/>
                          </a:solidFill>
                          <a:effectLst/>
                          <a:latin typeface="Arial"/>
                        </a:rPr>
                        <a:t>Year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59C"/>
                    </a:solidFill>
                  </a:tcPr>
                </a:tc>
                <a:tc>
                  <a:txBody>
                    <a:bodyPr/>
                    <a:lstStyle/>
                    <a:p>
                      <a:pPr algn="r" fontAlgn="b"/>
                      <a:r>
                        <a:rPr lang="en-US" sz="1000" b="1" i="0" u="none" strike="noStrike">
                          <a:solidFill>
                            <a:srgbClr val="FFFFFF"/>
                          </a:solidFill>
                          <a:effectLst/>
                          <a:latin typeface="Arial"/>
                        </a:rPr>
                        <a:t>2005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59C"/>
                    </a:solidFill>
                  </a:tcPr>
                </a:tc>
                <a:tc>
                  <a:txBody>
                    <a:bodyPr/>
                    <a:lstStyle/>
                    <a:p>
                      <a:pPr algn="r" fontAlgn="b"/>
                      <a:r>
                        <a:rPr lang="en-US" sz="1000" b="1" i="0" u="none" strike="noStrike">
                          <a:solidFill>
                            <a:srgbClr val="FFFFFF"/>
                          </a:solidFill>
                          <a:effectLst/>
                          <a:latin typeface="Arial"/>
                        </a:rPr>
                        <a:t>2006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59C"/>
                    </a:solidFill>
                  </a:tcPr>
                </a:tc>
                <a:tc>
                  <a:txBody>
                    <a:bodyPr/>
                    <a:lstStyle/>
                    <a:p>
                      <a:pPr algn="r" fontAlgn="b"/>
                      <a:r>
                        <a:rPr lang="en-US" sz="1000" b="1" i="0" u="none" strike="noStrike">
                          <a:solidFill>
                            <a:srgbClr val="FFFFFF"/>
                          </a:solidFill>
                          <a:effectLst/>
                          <a:latin typeface="Arial"/>
                        </a:rPr>
                        <a:t>2007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59C"/>
                    </a:solidFill>
                  </a:tcPr>
                </a:tc>
                <a:tc>
                  <a:txBody>
                    <a:bodyPr/>
                    <a:lstStyle/>
                    <a:p>
                      <a:pPr algn="r" fontAlgn="b"/>
                      <a:r>
                        <a:rPr lang="en-US" sz="1000" b="1" i="0" u="none" strike="noStrike">
                          <a:solidFill>
                            <a:srgbClr val="FFFFFF"/>
                          </a:solidFill>
                          <a:effectLst/>
                          <a:latin typeface="Arial"/>
                        </a:rPr>
                        <a:t>2008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59C"/>
                    </a:solidFill>
                  </a:tcPr>
                </a:tc>
                <a:tc>
                  <a:txBody>
                    <a:bodyPr/>
                    <a:lstStyle/>
                    <a:p>
                      <a:pPr algn="r" fontAlgn="b"/>
                      <a:r>
                        <a:rPr lang="en-US" sz="1000" b="1" i="0" u="none" strike="noStrike">
                          <a:solidFill>
                            <a:srgbClr val="FFFFFF"/>
                          </a:solidFill>
                          <a:effectLst/>
                          <a:latin typeface="Arial"/>
                        </a:rPr>
                        <a:t>2009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59C"/>
                    </a:solidFill>
                  </a:tcPr>
                </a:tc>
                <a:tc>
                  <a:txBody>
                    <a:bodyPr/>
                    <a:lstStyle/>
                    <a:p>
                      <a:pPr algn="r" fontAlgn="b"/>
                      <a:r>
                        <a:rPr lang="en-US" sz="1000" b="1" i="0" u="none" strike="noStrike">
                          <a:solidFill>
                            <a:srgbClr val="FFFFFF"/>
                          </a:solidFill>
                          <a:effectLst/>
                          <a:latin typeface="Arial"/>
                        </a:rPr>
                        <a:t>2010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59C"/>
                    </a:solidFill>
                  </a:tcPr>
                </a:tc>
                <a:tc>
                  <a:txBody>
                    <a:bodyPr/>
                    <a:lstStyle/>
                    <a:p>
                      <a:pPr algn="r" fontAlgn="b"/>
                      <a:r>
                        <a:rPr lang="en-US" sz="1000" b="1" i="0" u="none" strike="noStrike" dirty="0">
                          <a:solidFill>
                            <a:srgbClr val="FFFFFF"/>
                          </a:solidFill>
                          <a:effectLst/>
                          <a:latin typeface="Arial"/>
                        </a:rPr>
                        <a:t>2011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59C"/>
                    </a:solidFill>
                  </a:tcPr>
                </a:tc>
                <a:tc>
                  <a:txBody>
                    <a:bodyPr/>
                    <a:lstStyle/>
                    <a:p>
                      <a:pPr algn="r" fontAlgn="b"/>
                      <a:r>
                        <a:rPr lang="en-US" sz="1000" b="1" i="0" u="none" strike="noStrike">
                          <a:solidFill>
                            <a:srgbClr val="FFFFFF"/>
                          </a:solidFill>
                          <a:effectLst/>
                          <a:latin typeface="Arial"/>
                        </a:rPr>
                        <a:t>2012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59C"/>
                    </a:solidFill>
                  </a:tcPr>
                </a:tc>
                <a:tc>
                  <a:txBody>
                    <a:bodyPr/>
                    <a:lstStyle/>
                    <a:p>
                      <a:pPr algn="r" fontAlgn="b"/>
                      <a:r>
                        <a:rPr lang="en-US" sz="1000" b="1" i="0" u="none" strike="noStrike">
                          <a:solidFill>
                            <a:srgbClr val="FFFFFF"/>
                          </a:solidFill>
                          <a:effectLst/>
                          <a:latin typeface="Arial"/>
                        </a:rPr>
                        <a:t>2013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59C"/>
                    </a:solidFill>
                  </a:tcPr>
                </a:tc>
              </a:tr>
              <a:tr h="161925">
                <a:tc>
                  <a:txBody>
                    <a:bodyPr/>
                    <a:lstStyle/>
                    <a:p>
                      <a:pPr algn="l" fontAlgn="b"/>
                      <a:r>
                        <a:rPr lang="en-US" sz="1000" b="0" i="0" u="none" strike="noStrike">
                          <a:solidFill>
                            <a:srgbClr val="FFFFFF"/>
                          </a:solidFill>
                          <a:effectLst/>
                          <a:latin typeface="Arial"/>
                        </a:rPr>
                        <a:t>Associates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59C"/>
                    </a:solidFill>
                  </a:tcPr>
                </a:tc>
                <a:tc>
                  <a:txBody>
                    <a:bodyPr/>
                    <a:lstStyle/>
                    <a:p>
                      <a:pPr algn="r" fontAlgn="b"/>
                      <a:r>
                        <a:rPr lang="en-US" sz="1000" b="0" i="0" u="none" strike="noStrike" dirty="0">
                          <a:solidFill>
                            <a:srgbClr val="000000"/>
                          </a:solidFill>
                          <a:effectLst/>
                          <a:latin typeface="Arial"/>
                        </a:rPr>
                        <a:t>1,720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a:solidFill>
                            <a:srgbClr val="000000"/>
                          </a:solidFill>
                          <a:effectLst/>
                          <a:latin typeface="Arial"/>
                        </a:rPr>
                        <a:t>1,629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a:solidFill>
                            <a:srgbClr val="000000"/>
                          </a:solidFill>
                          <a:effectLst/>
                          <a:latin typeface="Arial"/>
                        </a:rPr>
                        <a:t>1,824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a:solidFill>
                            <a:srgbClr val="000000"/>
                          </a:solidFill>
                          <a:effectLst/>
                          <a:latin typeface="Arial"/>
                        </a:rPr>
                        <a:t>1,926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a:solidFill>
                            <a:srgbClr val="000000"/>
                          </a:solidFill>
                          <a:effectLst/>
                          <a:latin typeface="Arial"/>
                        </a:rPr>
                        <a:t>2,008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a:solidFill>
                            <a:srgbClr val="000000"/>
                          </a:solidFill>
                          <a:effectLst/>
                          <a:latin typeface="Arial"/>
                        </a:rPr>
                        <a:t>1,968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a:solidFill>
                            <a:srgbClr val="000000"/>
                          </a:solidFill>
                          <a:effectLst/>
                          <a:latin typeface="Arial"/>
                        </a:rPr>
                        <a:t>1,951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a:solidFill>
                            <a:srgbClr val="000000"/>
                          </a:solidFill>
                          <a:effectLst/>
                          <a:latin typeface="Arial"/>
                        </a:rPr>
                        <a:t>2,042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a:solidFill>
                            <a:srgbClr val="000000"/>
                          </a:solidFill>
                          <a:effectLst/>
                          <a:latin typeface="Arial"/>
                        </a:rPr>
                        <a:t>2,066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r>
              <a:tr h="161925">
                <a:tc>
                  <a:txBody>
                    <a:bodyPr/>
                    <a:lstStyle/>
                    <a:p>
                      <a:pPr algn="l" fontAlgn="b"/>
                      <a:r>
                        <a:rPr lang="en-US" sz="1000" b="0" i="0" u="none" strike="noStrike">
                          <a:solidFill>
                            <a:srgbClr val="FFFFFF"/>
                          </a:solidFill>
                          <a:effectLst/>
                          <a:latin typeface="Arial"/>
                        </a:rPr>
                        <a:t>Bachelors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59C"/>
                    </a:solidFill>
                  </a:tcPr>
                </a:tc>
                <a:tc>
                  <a:txBody>
                    <a:bodyPr/>
                    <a:lstStyle/>
                    <a:p>
                      <a:pPr algn="r" fontAlgn="b"/>
                      <a:r>
                        <a:rPr lang="en-US" sz="1000" b="0" i="0" u="none" strike="noStrike">
                          <a:solidFill>
                            <a:srgbClr val="000000"/>
                          </a:solidFill>
                          <a:effectLst/>
                          <a:latin typeface="Arial"/>
                        </a:rPr>
                        <a:t>714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a:solidFill>
                            <a:srgbClr val="000000"/>
                          </a:solidFill>
                          <a:effectLst/>
                          <a:latin typeface="Arial"/>
                        </a:rPr>
                        <a:t>767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a:solidFill>
                            <a:srgbClr val="000000"/>
                          </a:solidFill>
                          <a:effectLst/>
                          <a:latin typeface="Arial"/>
                        </a:rPr>
                        <a:t>876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a:solidFill>
                            <a:srgbClr val="000000"/>
                          </a:solidFill>
                          <a:effectLst/>
                          <a:latin typeface="Arial"/>
                        </a:rPr>
                        <a:t>904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a:solidFill>
                            <a:srgbClr val="000000"/>
                          </a:solidFill>
                          <a:effectLst/>
                          <a:latin typeface="Arial"/>
                        </a:rPr>
                        <a:t>943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a:solidFill>
                            <a:srgbClr val="000000"/>
                          </a:solidFill>
                          <a:effectLst/>
                          <a:latin typeface="Arial"/>
                        </a:rPr>
                        <a:t>967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a:solidFill>
                            <a:srgbClr val="000000"/>
                          </a:solidFill>
                          <a:effectLst/>
                          <a:latin typeface="Arial"/>
                        </a:rPr>
                        <a:t>1,001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a:solidFill>
                            <a:srgbClr val="000000"/>
                          </a:solidFill>
                          <a:effectLst/>
                          <a:latin typeface="Arial"/>
                        </a:rPr>
                        <a:t>1,136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a:solidFill>
                            <a:srgbClr val="000000"/>
                          </a:solidFill>
                          <a:effectLst/>
                          <a:latin typeface="Arial"/>
                        </a:rPr>
                        <a:t>1,113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r>
              <a:tr h="161925">
                <a:tc>
                  <a:txBody>
                    <a:bodyPr/>
                    <a:lstStyle/>
                    <a:p>
                      <a:pPr algn="l" fontAlgn="b"/>
                      <a:r>
                        <a:rPr lang="en-US" sz="1000" b="0" i="0" u="none" strike="noStrike">
                          <a:solidFill>
                            <a:srgbClr val="FFFFFF"/>
                          </a:solidFill>
                          <a:effectLst/>
                          <a:latin typeface="Arial"/>
                        </a:rPr>
                        <a:t>Masters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59C"/>
                    </a:solidFill>
                  </a:tcPr>
                </a:tc>
                <a:tc>
                  <a:txBody>
                    <a:bodyPr/>
                    <a:lstStyle/>
                    <a:p>
                      <a:pPr algn="r" fontAlgn="b"/>
                      <a:r>
                        <a:rPr lang="en-US" sz="1000" b="0" i="0" u="none" strike="noStrike">
                          <a:solidFill>
                            <a:srgbClr val="000000"/>
                          </a:solidFill>
                          <a:effectLst/>
                          <a:latin typeface="Arial"/>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a:solidFill>
                            <a:srgbClr val="000000"/>
                          </a:solidFill>
                          <a:effectLst/>
                          <a:latin typeface="Arial"/>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a:solidFill>
                            <a:srgbClr val="000000"/>
                          </a:solidFill>
                          <a:effectLst/>
                          <a:latin typeface="Arial"/>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a:solidFill>
                            <a:srgbClr val="000000"/>
                          </a:solidFill>
                          <a:effectLst/>
                          <a:latin typeface="Arial"/>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a:solidFill>
                            <a:srgbClr val="000000"/>
                          </a:solidFill>
                          <a:effectLst/>
                          <a:latin typeface="Arial"/>
                        </a:rPr>
                        <a:t>39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a:solidFill>
                            <a:srgbClr val="000000"/>
                          </a:solidFill>
                          <a:effectLst/>
                          <a:latin typeface="Arial"/>
                        </a:rPr>
                        <a:t>47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a:solidFill>
                            <a:srgbClr val="000000"/>
                          </a:solidFill>
                          <a:effectLst/>
                          <a:latin typeface="Arial"/>
                        </a:rPr>
                        <a:t>71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a:solidFill>
                            <a:srgbClr val="000000"/>
                          </a:solidFill>
                          <a:effectLst/>
                          <a:latin typeface="Arial"/>
                        </a:rPr>
                        <a:t>90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a:solidFill>
                            <a:srgbClr val="000000"/>
                          </a:solidFill>
                          <a:effectLst/>
                          <a:latin typeface="Arial"/>
                        </a:rPr>
                        <a:t>90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r>
              <a:tr h="161925">
                <a:tc>
                  <a:txBody>
                    <a:bodyPr/>
                    <a:lstStyle/>
                    <a:p>
                      <a:pPr algn="l" fontAlgn="b"/>
                      <a:r>
                        <a:rPr lang="en-US" sz="1000" b="1" i="0" u="none" strike="noStrike">
                          <a:solidFill>
                            <a:srgbClr val="FFFFFF"/>
                          </a:solidFill>
                          <a:effectLst/>
                          <a:latin typeface="Arial"/>
                        </a:rPr>
                        <a:t>Total RN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59C"/>
                    </a:solidFill>
                  </a:tcPr>
                </a:tc>
                <a:tc>
                  <a:txBody>
                    <a:bodyPr/>
                    <a:lstStyle/>
                    <a:p>
                      <a:pPr algn="r" fontAlgn="b"/>
                      <a:r>
                        <a:rPr lang="en-US" sz="1000" b="1" i="0" u="none" strike="noStrike" dirty="0">
                          <a:solidFill>
                            <a:srgbClr val="000000"/>
                          </a:solidFill>
                          <a:effectLst/>
                          <a:latin typeface="Arial"/>
                        </a:rPr>
                        <a:t>2,434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1" i="0" u="none" strike="noStrike">
                          <a:solidFill>
                            <a:srgbClr val="000000"/>
                          </a:solidFill>
                          <a:effectLst/>
                          <a:latin typeface="Arial"/>
                        </a:rPr>
                        <a:t>2,396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1" i="0" u="none" strike="noStrike">
                          <a:solidFill>
                            <a:srgbClr val="000000"/>
                          </a:solidFill>
                          <a:effectLst/>
                          <a:latin typeface="Arial"/>
                        </a:rPr>
                        <a:t>2,700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1" i="0" u="none" strike="noStrike">
                          <a:solidFill>
                            <a:srgbClr val="000000"/>
                          </a:solidFill>
                          <a:effectLst/>
                          <a:latin typeface="Arial"/>
                        </a:rPr>
                        <a:t>2,830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1" i="0" u="none" strike="noStrike">
                          <a:solidFill>
                            <a:srgbClr val="000000"/>
                          </a:solidFill>
                          <a:effectLst/>
                          <a:latin typeface="Arial"/>
                        </a:rPr>
                        <a:t>2,990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1" i="0" u="none" strike="noStrike">
                          <a:solidFill>
                            <a:srgbClr val="000000"/>
                          </a:solidFill>
                          <a:effectLst/>
                          <a:latin typeface="Arial"/>
                        </a:rPr>
                        <a:t>2,982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1" i="0" u="none" strike="noStrike">
                          <a:solidFill>
                            <a:srgbClr val="000000"/>
                          </a:solidFill>
                          <a:effectLst/>
                          <a:latin typeface="Arial"/>
                        </a:rPr>
                        <a:t>3,023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1" i="0" u="none" strike="noStrike">
                          <a:solidFill>
                            <a:srgbClr val="000000"/>
                          </a:solidFill>
                          <a:effectLst/>
                          <a:latin typeface="Arial"/>
                        </a:rPr>
                        <a:t>3,268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1" i="0" u="none" strike="noStrike">
                          <a:solidFill>
                            <a:srgbClr val="000000"/>
                          </a:solidFill>
                          <a:effectLst/>
                          <a:latin typeface="Arial"/>
                        </a:rPr>
                        <a:t>3,269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r>
              <a:tr h="161925">
                <a:tc>
                  <a:txBody>
                    <a:bodyPr/>
                    <a:lstStyle/>
                    <a:p>
                      <a:pPr algn="l" fontAlgn="b"/>
                      <a:r>
                        <a:rPr lang="en-US" sz="1000" b="1" i="0" u="none" strike="noStrike">
                          <a:solidFill>
                            <a:srgbClr val="FFFFFF"/>
                          </a:solidFill>
                          <a:effectLst/>
                          <a:latin typeface="Arial"/>
                        </a:rPr>
                        <a:t>% Change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59C"/>
                    </a:solidFill>
                  </a:tcPr>
                </a:tc>
                <a:tc>
                  <a:txBody>
                    <a:bodyPr/>
                    <a:lstStyle/>
                    <a:p>
                      <a:pPr algn="l" fontAlgn="b"/>
                      <a:r>
                        <a:rPr lang="en-US" sz="1000" b="1" i="0" u="none" strike="noStrike">
                          <a:solidFill>
                            <a:srgbClr val="000000"/>
                          </a:solidFill>
                          <a:effectLst/>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1" i="0" u="none" strike="noStrike">
                          <a:solidFill>
                            <a:srgbClr val="000000"/>
                          </a:solidFill>
                          <a:effectLst/>
                          <a:latin typeface="Arial"/>
                        </a:rPr>
                        <a:t>-1.6%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1" i="0" u="none" strike="noStrike">
                          <a:solidFill>
                            <a:srgbClr val="000000"/>
                          </a:solidFill>
                          <a:effectLst/>
                          <a:latin typeface="Arial"/>
                        </a:rPr>
                        <a:t>12.7%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1" i="0" u="none" strike="noStrike" dirty="0">
                          <a:solidFill>
                            <a:srgbClr val="000000"/>
                          </a:solidFill>
                          <a:effectLst/>
                          <a:latin typeface="Arial"/>
                        </a:rPr>
                        <a:t>4.8%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1" i="0" u="none" strike="noStrike">
                          <a:solidFill>
                            <a:srgbClr val="000000"/>
                          </a:solidFill>
                          <a:effectLst/>
                          <a:latin typeface="Arial"/>
                        </a:rPr>
                        <a:t>5.7%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1" i="0" u="none" strike="noStrike">
                          <a:solidFill>
                            <a:srgbClr val="000000"/>
                          </a:solidFill>
                          <a:effectLst/>
                          <a:latin typeface="Arial"/>
                        </a:rPr>
                        <a:t>-0.3%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1" i="0" u="none" strike="noStrike" dirty="0">
                          <a:solidFill>
                            <a:srgbClr val="000000"/>
                          </a:solidFill>
                          <a:effectLst/>
                          <a:latin typeface="Arial"/>
                        </a:rPr>
                        <a:t>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1" i="0" u="none" strike="noStrike">
                          <a:solidFill>
                            <a:srgbClr val="000000"/>
                          </a:solidFill>
                          <a:effectLst/>
                          <a:latin typeface="Arial"/>
                        </a:rPr>
                        <a:t>8.1%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1" i="0" u="none" strike="noStrike" dirty="0">
                          <a:solidFill>
                            <a:srgbClr val="000000"/>
                          </a:solidFill>
                          <a:effectLst/>
                          <a:latin typeface="Arial"/>
                        </a:rPr>
                        <a:t>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r>
            </a:tbl>
          </a:graphicData>
        </a:graphic>
      </p:graphicFrame>
      <p:sp>
        <p:nvSpPr>
          <p:cNvPr id="6" name="TextBox 5"/>
          <p:cNvSpPr txBox="1"/>
          <p:nvPr/>
        </p:nvSpPr>
        <p:spPr>
          <a:xfrm>
            <a:off x="1138179" y="4173379"/>
            <a:ext cx="4419600" cy="246221"/>
          </a:xfrm>
          <a:prstGeom prst="rect">
            <a:avLst/>
          </a:prstGeom>
          <a:noFill/>
        </p:spPr>
        <p:txBody>
          <a:bodyPr wrap="square" rtlCol="0">
            <a:spAutoFit/>
          </a:bodyPr>
          <a:lstStyle/>
          <a:p>
            <a:r>
              <a:rPr lang="en-US" sz="1000" i="1" dirty="0" smtClean="0"/>
              <a:t>Source: Minnesota Board of Nursing</a:t>
            </a:r>
            <a:endParaRPr lang="en-US" sz="1000" i="1" dirty="0"/>
          </a:p>
        </p:txBody>
      </p:sp>
      <p:graphicFrame>
        <p:nvGraphicFramePr>
          <p:cNvPr id="7" name="Chart 6"/>
          <p:cNvGraphicFramePr/>
          <p:nvPr>
            <p:extLst>
              <p:ext uri="{D42A27DB-BD31-4B8C-83A1-F6EECF244321}">
                <p14:modId xmlns:p14="http://schemas.microsoft.com/office/powerpoint/2010/main" val="4237602089"/>
              </p:ext>
            </p:extLst>
          </p:nvPr>
        </p:nvGraphicFramePr>
        <p:xfrm>
          <a:off x="1156446" y="2097309"/>
          <a:ext cx="6158754" cy="1219200"/>
        </p:xfrm>
        <a:graphic>
          <a:graphicData uri="http://schemas.openxmlformats.org/drawingml/2006/chart">
            <c:chart xmlns:c="http://schemas.openxmlformats.org/drawingml/2006/chart" xmlns:r="http://schemas.openxmlformats.org/officeDocument/2006/relationships" r:id="rId2"/>
          </a:graphicData>
        </a:graphic>
      </p:graphicFrame>
      <p:sp>
        <p:nvSpPr>
          <p:cNvPr id="8" name="Right Brace 7"/>
          <p:cNvSpPr/>
          <p:nvPr/>
        </p:nvSpPr>
        <p:spPr>
          <a:xfrm>
            <a:off x="7239000" y="2366187"/>
            <a:ext cx="381000" cy="578317"/>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TextBox 8"/>
          <p:cNvSpPr txBox="1"/>
          <p:nvPr/>
        </p:nvSpPr>
        <p:spPr>
          <a:xfrm>
            <a:off x="7647296" y="2352539"/>
            <a:ext cx="1066800" cy="646331"/>
          </a:xfrm>
          <a:prstGeom prst="rect">
            <a:avLst/>
          </a:prstGeom>
          <a:noFill/>
        </p:spPr>
        <p:txBody>
          <a:bodyPr wrap="square" rtlCol="0">
            <a:spAutoFit/>
          </a:bodyPr>
          <a:lstStyle/>
          <a:p>
            <a:r>
              <a:rPr lang="en-US" sz="1200" dirty="0" smtClean="0"/>
              <a:t>3.8% annual compound growth rate</a:t>
            </a:r>
            <a:endParaRPr lang="en-US" sz="1200" dirty="0"/>
          </a:p>
        </p:txBody>
      </p:sp>
      <p:sp>
        <p:nvSpPr>
          <p:cNvPr id="2" name="TextBox 1"/>
          <p:cNvSpPr txBox="1"/>
          <p:nvPr/>
        </p:nvSpPr>
        <p:spPr>
          <a:xfrm>
            <a:off x="609600" y="2421148"/>
            <a:ext cx="1295400" cy="261610"/>
          </a:xfrm>
          <a:prstGeom prst="rect">
            <a:avLst/>
          </a:prstGeom>
          <a:noFill/>
          <a:scene3d>
            <a:camera prst="orthographicFront">
              <a:rot lat="0" lon="0" rev="5400000"/>
            </a:camera>
            <a:lightRig rig="threePt" dir="t"/>
          </a:scene3d>
        </p:spPr>
        <p:txBody>
          <a:bodyPr wrap="square" rtlCol="0">
            <a:spAutoFit/>
          </a:bodyPr>
          <a:lstStyle/>
          <a:p>
            <a:r>
              <a:rPr lang="en-US" sz="1050" dirty="0" smtClean="0"/>
              <a:t>New graduates</a:t>
            </a:r>
            <a:endParaRPr lang="en-US" sz="1050" dirty="0"/>
          </a:p>
        </p:txBody>
      </p:sp>
    </p:spTree>
    <p:extLst>
      <p:ext uri="{BB962C8B-B14F-4D97-AF65-F5344CB8AC3E}">
        <p14:creationId xmlns:p14="http://schemas.microsoft.com/office/powerpoint/2010/main" val="28165269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sz="4200" dirty="0" smtClean="0">
                <a:latin typeface="Arial" charset="0"/>
                <a:cs typeface="Arial" charset="0"/>
              </a:rPr>
              <a:t>RN Labor Demand/Needs</a:t>
            </a:r>
          </a:p>
        </p:txBody>
      </p:sp>
      <p:sp>
        <p:nvSpPr>
          <p:cNvPr id="3" name="Content Placeholder 2"/>
          <p:cNvSpPr>
            <a:spLocks noGrp="1"/>
          </p:cNvSpPr>
          <p:nvPr>
            <p:ph idx="1"/>
          </p:nvPr>
        </p:nvSpPr>
        <p:spPr>
          <a:xfrm>
            <a:off x="304800" y="1524000"/>
            <a:ext cx="8534400" cy="5410200"/>
          </a:xfrm>
        </p:spPr>
        <p:txBody>
          <a:bodyPr>
            <a:normAutofit/>
          </a:bodyPr>
          <a:lstStyle/>
          <a:p>
            <a:pPr eaLnBrk="1" hangingPunct="1">
              <a:lnSpc>
                <a:spcPct val="80000"/>
              </a:lnSpc>
              <a:buSzPct val="100000"/>
              <a:defRPr/>
            </a:pPr>
            <a:r>
              <a:rPr lang="en-US" sz="1800" dirty="0" smtClean="0">
                <a:latin typeface="Arial" charset="0"/>
                <a:cs typeface="Arial" charset="0"/>
              </a:rPr>
              <a:t>The </a:t>
            </a:r>
            <a:r>
              <a:rPr lang="en-US" sz="1800" dirty="0">
                <a:latin typeface="Arial" charset="0"/>
                <a:cs typeface="Arial" charset="0"/>
              </a:rPr>
              <a:t>U.S. Bureau of Labor Statistics (BLS), and its state-level </a:t>
            </a:r>
            <a:r>
              <a:rPr lang="en-US" sz="1800" dirty="0" smtClean="0">
                <a:latin typeface="Arial" charset="0"/>
                <a:cs typeface="Arial" charset="0"/>
              </a:rPr>
              <a:t>counterpart, </a:t>
            </a:r>
            <a:r>
              <a:rPr lang="en-US" sz="1800" dirty="0">
                <a:latin typeface="Arial" charset="0"/>
                <a:cs typeface="Arial" charset="0"/>
              </a:rPr>
              <a:t>the Minnesota Department of Employment and Economic Development (DEED</a:t>
            </a:r>
            <a:r>
              <a:rPr lang="en-US" sz="1800" dirty="0" smtClean="0">
                <a:latin typeface="Arial" charset="0"/>
                <a:cs typeface="Arial" charset="0"/>
              </a:rPr>
              <a:t>), </a:t>
            </a:r>
            <a:r>
              <a:rPr lang="en-US" sz="1800" dirty="0">
                <a:latin typeface="Arial" charset="0"/>
                <a:cs typeface="Arial" charset="0"/>
              </a:rPr>
              <a:t>provide employment </a:t>
            </a:r>
            <a:r>
              <a:rPr lang="en-US" sz="1800" dirty="0" smtClean="0">
                <a:latin typeface="Arial" charset="0"/>
                <a:cs typeface="Arial" charset="0"/>
              </a:rPr>
              <a:t>outlooks for </a:t>
            </a:r>
            <a:r>
              <a:rPr lang="en-US" sz="1800" dirty="0">
                <a:latin typeface="Arial" charset="0"/>
                <a:cs typeface="Arial" charset="0"/>
              </a:rPr>
              <a:t>industries and specific </a:t>
            </a:r>
            <a:r>
              <a:rPr lang="en-US" sz="1800" dirty="0" smtClean="0">
                <a:latin typeface="Arial" charset="0"/>
                <a:cs typeface="Arial" charset="0"/>
              </a:rPr>
              <a:t>jobs based on expectations about population growth, demographics and other macroeconomic variables</a:t>
            </a:r>
            <a:endParaRPr lang="en-US" sz="1800" dirty="0">
              <a:latin typeface="Arial" charset="0"/>
              <a:cs typeface="Arial" charset="0"/>
            </a:endParaRPr>
          </a:p>
          <a:p>
            <a:pPr eaLnBrk="1" hangingPunct="1">
              <a:lnSpc>
                <a:spcPct val="80000"/>
              </a:lnSpc>
              <a:buSzPct val="100000"/>
              <a:defRPr/>
            </a:pPr>
            <a:endParaRPr lang="en-US" sz="1800" dirty="0" smtClean="0">
              <a:latin typeface="Arial" charset="0"/>
              <a:cs typeface="Arial" charset="0"/>
            </a:endParaRPr>
          </a:p>
          <a:p>
            <a:pPr eaLnBrk="1" hangingPunct="1">
              <a:lnSpc>
                <a:spcPct val="80000"/>
              </a:lnSpc>
              <a:buSzPct val="100000"/>
              <a:defRPr/>
            </a:pPr>
            <a:r>
              <a:rPr lang="en-US" sz="1800" dirty="0" smtClean="0">
                <a:latin typeface="Arial" charset="0"/>
                <a:cs typeface="Arial" charset="0"/>
              </a:rPr>
              <a:t>The 2010 – 2020 projections from DEED are summarized below</a:t>
            </a:r>
          </a:p>
          <a:p>
            <a:pPr lvl="1" eaLnBrk="1" hangingPunct="1">
              <a:lnSpc>
                <a:spcPct val="80000"/>
              </a:lnSpc>
              <a:buSzPct val="100000"/>
              <a:defRPr/>
            </a:pPr>
            <a:r>
              <a:rPr lang="en-US" sz="1600" dirty="0">
                <a:latin typeface="Arial" charset="0"/>
                <a:cs typeface="Arial" charset="0"/>
              </a:rPr>
              <a:t>2010 estimated employment of 57,259 positions, 2020 of 69,867 positions</a:t>
            </a:r>
          </a:p>
          <a:p>
            <a:pPr lvl="1" eaLnBrk="1" hangingPunct="1">
              <a:lnSpc>
                <a:spcPct val="80000"/>
              </a:lnSpc>
              <a:buSzPct val="100000"/>
              <a:defRPr/>
            </a:pPr>
            <a:r>
              <a:rPr lang="en-US" sz="1600" dirty="0" smtClean="0">
                <a:latin typeface="Arial" charset="0"/>
                <a:cs typeface="Arial" charset="0"/>
              </a:rPr>
              <a:t>Implied annual compound growth of 2.0%</a:t>
            </a:r>
          </a:p>
          <a:p>
            <a:pPr lvl="1" eaLnBrk="1" hangingPunct="1">
              <a:lnSpc>
                <a:spcPct val="80000"/>
              </a:lnSpc>
              <a:buSzPct val="100000"/>
              <a:defRPr/>
            </a:pPr>
            <a:endParaRPr lang="en-US" sz="1600" dirty="0">
              <a:latin typeface="Arial" charset="0"/>
              <a:cs typeface="Arial" charset="0"/>
            </a:endParaRPr>
          </a:p>
          <a:p>
            <a:pPr eaLnBrk="1" hangingPunct="1">
              <a:lnSpc>
                <a:spcPct val="80000"/>
              </a:lnSpc>
              <a:buSzPct val="100000"/>
              <a:defRPr/>
            </a:pPr>
            <a:r>
              <a:rPr lang="en-US" sz="1800" dirty="0">
                <a:latin typeface="Arial" charset="0"/>
                <a:cs typeface="Arial" charset="0"/>
              </a:rPr>
              <a:t>The </a:t>
            </a:r>
            <a:r>
              <a:rPr lang="en-US" sz="1800" dirty="0" smtClean="0">
                <a:latin typeface="Arial" charset="0"/>
                <a:cs typeface="Arial" charset="0"/>
              </a:rPr>
              <a:t>2012 – 2022 U.S</a:t>
            </a:r>
            <a:r>
              <a:rPr lang="en-US" sz="1800" dirty="0">
                <a:latin typeface="Arial" charset="0"/>
                <a:cs typeface="Arial" charset="0"/>
              </a:rPr>
              <a:t>. projections from BLS are summarized below</a:t>
            </a:r>
          </a:p>
          <a:p>
            <a:pPr lvl="1" eaLnBrk="1" hangingPunct="1">
              <a:lnSpc>
                <a:spcPct val="80000"/>
              </a:lnSpc>
              <a:buSzPct val="100000"/>
              <a:defRPr/>
            </a:pPr>
            <a:r>
              <a:rPr lang="en-US" sz="1600" dirty="0">
                <a:latin typeface="Arial" charset="0"/>
                <a:cs typeface="Arial" charset="0"/>
              </a:rPr>
              <a:t>2012 estimated employment of </a:t>
            </a:r>
            <a:r>
              <a:rPr lang="en-US" sz="1600" dirty="0" smtClean="0">
                <a:latin typeface="Arial" charset="0"/>
                <a:cs typeface="Arial" charset="0"/>
              </a:rPr>
              <a:t>2,862,900 </a:t>
            </a:r>
            <a:r>
              <a:rPr lang="en-US" sz="1600" dirty="0">
                <a:latin typeface="Arial" charset="0"/>
                <a:cs typeface="Arial" charset="0"/>
              </a:rPr>
              <a:t>positions, </a:t>
            </a:r>
            <a:r>
              <a:rPr lang="en-US" sz="1600" dirty="0" smtClean="0">
                <a:latin typeface="Arial" charset="0"/>
                <a:cs typeface="Arial" charset="0"/>
              </a:rPr>
              <a:t>2022 </a:t>
            </a:r>
            <a:r>
              <a:rPr lang="en-US" sz="1600" dirty="0">
                <a:latin typeface="Arial" charset="0"/>
                <a:cs typeface="Arial" charset="0"/>
              </a:rPr>
              <a:t>of </a:t>
            </a:r>
            <a:r>
              <a:rPr lang="en-US" sz="1600" dirty="0" smtClean="0">
                <a:latin typeface="Arial" charset="0"/>
                <a:cs typeface="Arial" charset="0"/>
              </a:rPr>
              <a:t>3,437,300 </a:t>
            </a:r>
            <a:r>
              <a:rPr lang="en-US" sz="1600" dirty="0">
                <a:latin typeface="Arial" charset="0"/>
                <a:cs typeface="Arial" charset="0"/>
              </a:rPr>
              <a:t>positions</a:t>
            </a:r>
          </a:p>
          <a:p>
            <a:pPr lvl="1" eaLnBrk="1" hangingPunct="1">
              <a:lnSpc>
                <a:spcPct val="80000"/>
              </a:lnSpc>
              <a:buSzPct val="100000"/>
              <a:defRPr/>
            </a:pPr>
            <a:r>
              <a:rPr lang="en-US" sz="1600" dirty="0">
                <a:latin typeface="Arial" charset="0"/>
                <a:cs typeface="Arial" charset="0"/>
              </a:rPr>
              <a:t>Implied annual compound growth of </a:t>
            </a:r>
            <a:r>
              <a:rPr lang="en-US" sz="1600" dirty="0" smtClean="0">
                <a:latin typeface="Arial" charset="0"/>
                <a:cs typeface="Arial" charset="0"/>
              </a:rPr>
              <a:t>1.8%</a:t>
            </a:r>
          </a:p>
          <a:p>
            <a:pPr lvl="1" eaLnBrk="1" hangingPunct="1">
              <a:lnSpc>
                <a:spcPct val="80000"/>
              </a:lnSpc>
              <a:buSzPct val="100000"/>
              <a:defRPr/>
            </a:pPr>
            <a:endParaRPr lang="en-US" sz="1600" dirty="0">
              <a:latin typeface="Arial" charset="0"/>
              <a:cs typeface="Arial" charset="0"/>
            </a:endParaRPr>
          </a:p>
          <a:p>
            <a:pPr eaLnBrk="1" hangingPunct="1">
              <a:lnSpc>
                <a:spcPct val="80000"/>
              </a:lnSpc>
              <a:buSzPct val="100000"/>
              <a:defRPr/>
            </a:pPr>
            <a:r>
              <a:rPr lang="en-US" sz="1800" dirty="0">
                <a:latin typeface="Arial" charset="0"/>
                <a:cs typeface="Arial" charset="0"/>
              </a:rPr>
              <a:t>BLS and DEED projections </a:t>
            </a:r>
            <a:r>
              <a:rPr lang="en-US" sz="1800" dirty="0" smtClean="0">
                <a:latin typeface="Arial" charset="0"/>
                <a:cs typeface="Arial" charset="0"/>
              </a:rPr>
              <a:t>do </a:t>
            </a:r>
            <a:r>
              <a:rPr lang="en-US" sz="1800" dirty="0">
                <a:latin typeface="Arial" charset="0"/>
                <a:cs typeface="Arial" charset="0"/>
              </a:rPr>
              <a:t>not provide an annual progression, so a smooth, compound growth rate is used in the forecast illustrations</a:t>
            </a:r>
          </a:p>
          <a:p>
            <a:pPr eaLnBrk="1" hangingPunct="1">
              <a:lnSpc>
                <a:spcPct val="80000"/>
              </a:lnSpc>
              <a:buSzPct val="100000"/>
              <a:defRPr/>
            </a:pPr>
            <a:endParaRPr lang="en-US" sz="1800" dirty="0">
              <a:latin typeface="Arial" charset="0"/>
              <a:cs typeface="Arial" charset="0"/>
            </a:endParaRPr>
          </a:p>
          <a:p>
            <a:pPr eaLnBrk="1" hangingPunct="1">
              <a:lnSpc>
                <a:spcPct val="80000"/>
              </a:lnSpc>
              <a:buSzPct val="100000"/>
              <a:defRPr/>
            </a:pPr>
            <a:r>
              <a:rPr lang="en-US" sz="1800" dirty="0" smtClean="0">
                <a:latin typeface="Arial" charset="0"/>
                <a:cs typeface="Arial" charset="0"/>
              </a:rPr>
              <a:t>Baseline forecast scenario </a:t>
            </a:r>
            <a:r>
              <a:rPr lang="en-US" sz="1800" dirty="0">
                <a:latin typeface="Arial" charset="0"/>
                <a:cs typeface="Arial" charset="0"/>
              </a:rPr>
              <a:t>uses a 2% annual compound growth </a:t>
            </a:r>
            <a:r>
              <a:rPr lang="en-US" sz="1800" dirty="0" smtClean="0">
                <a:latin typeface="Arial" charset="0"/>
                <a:cs typeface="Arial" charset="0"/>
              </a:rPr>
              <a:t>rate</a:t>
            </a:r>
          </a:p>
          <a:p>
            <a:pPr eaLnBrk="1" hangingPunct="1">
              <a:lnSpc>
                <a:spcPct val="80000"/>
              </a:lnSpc>
              <a:buSzPct val="100000"/>
              <a:defRPr/>
            </a:pPr>
            <a:endParaRPr lang="en-US" sz="1800" dirty="0">
              <a:latin typeface="Arial" charset="0"/>
              <a:cs typeface="Arial" charset="0"/>
            </a:endParaRPr>
          </a:p>
        </p:txBody>
      </p:sp>
      <p:sp>
        <p:nvSpPr>
          <p:cNvPr id="5" name="Rectangle 4"/>
          <p:cNvSpPr/>
          <p:nvPr/>
        </p:nvSpPr>
        <p:spPr>
          <a:xfrm>
            <a:off x="8686800" y="6629400"/>
            <a:ext cx="4572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fld id="{62DB2EFC-25E8-49E4-A566-6FC02C0CBCDC}" type="slidenum">
              <a:rPr lang="en-US" sz="1500" smtClean="0">
                <a:solidFill>
                  <a:schemeClr val="tx1"/>
                </a:solidFill>
                <a:latin typeface="Arial" pitchFamily="34" charset="0"/>
                <a:cs typeface="Arial" pitchFamily="34" charset="0"/>
              </a:rPr>
              <a:t>18</a:t>
            </a:fld>
            <a:endParaRPr lang="en-US" sz="15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6175936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sz="4200" dirty="0" smtClean="0">
                <a:latin typeface="Arial" charset="0"/>
                <a:cs typeface="Arial" charset="0"/>
              </a:rPr>
              <a:t>Contents</a:t>
            </a:r>
          </a:p>
        </p:txBody>
      </p:sp>
      <p:sp>
        <p:nvSpPr>
          <p:cNvPr id="3" name="Content Placeholder 2"/>
          <p:cNvSpPr>
            <a:spLocks noGrp="1"/>
          </p:cNvSpPr>
          <p:nvPr>
            <p:ph idx="1"/>
          </p:nvPr>
        </p:nvSpPr>
        <p:spPr>
          <a:xfrm>
            <a:off x="152400" y="1447800"/>
            <a:ext cx="8877300" cy="5410200"/>
          </a:xfrm>
        </p:spPr>
        <p:txBody>
          <a:bodyPr>
            <a:normAutofit/>
          </a:bodyPr>
          <a:lstStyle/>
          <a:p>
            <a:pPr eaLnBrk="1" hangingPunct="1">
              <a:lnSpc>
                <a:spcPct val="80000"/>
              </a:lnSpc>
              <a:buSzPct val="100000"/>
              <a:defRPr/>
            </a:pPr>
            <a:r>
              <a:rPr lang="en-US" sz="2400" dirty="0" smtClean="0">
                <a:latin typeface="Arial" charset="0"/>
                <a:cs typeface="Arial" charset="0"/>
              </a:rPr>
              <a:t>Introduction</a:t>
            </a:r>
          </a:p>
          <a:p>
            <a:pPr eaLnBrk="1" hangingPunct="1">
              <a:lnSpc>
                <a:spcPct val="80000"/>
              </a:lnSpc>
              <a:buSzPct val="100000"/>
              <a:defRPr/>
            </a:pPr>
            <a:r>
              <a:rPr lang="en-US" sz="2400" dirty="0" smtClean="0">
                <a:latin typeface="Arial" charset="0"/>
                <a:cs typeface="Arial" charset="0"/>
              </a:rPr>
              <a:t>About This Study</a:t>
            </a:r>
          </a:p>
          <a:p>
            <a:pPr eaLnBrk="1" hangingPunct="1">
              <a:lnSpc>
                <a:spcPct val="80000"/>
              </a:lnSpc>
              <a:buSzPct val="100000"/>
              <a:defRPr/>
            </a:pPr>
            <a:r>
              <a:rPr lang="en-US" sz="2400" dirty="0" smtClean="0">
                <a:latin typeface="Arial" charset="0"/>
                <a:cs typeface="Arial" charset="0"/>
              </a:rPr>
              <a:t>Executive Summary</a:t>
            </a:r>
          </a:p>
          <a:p>
            <a:pPr eaLnBrk="1" hangingPunct="1">
              <a:lnSpc>
                <a:spcPct val="80000"/>
              </a:lnSpc>
              <a:buSzPct val="100000"/>
              <a:defRPr/>
            </a:pPr>
            <a:r>
              <a:rPr lang="en-US" sz="2400" dirty="0" smtClean="0">
                <a:latin typeface="Arial" charset="0"/>
                <a:cs typeface="Arial" charset="0"/>
              </a:rPr>
              <a:t>Registered Nurses (RNs): Projected Surplus</a:t>
            </a:r>
            <a:endParaRPr lang="en-US" sz="2000" dirty="0" smtClean="0">
              <a:latin typeface="Arial" charset="0"/>
              <a:cs typeface="Arial" charset="0"/>
            </a:endParaRPr>
          </a:p>
          <a:p>
            <a:pPr lvl="1" eaLnBrk="1" hangingPunct="1">
              <a:lnSpc>
                <a:spcPct val="80000"/>
              </a:lnSpc>
              <a:buSzPct val="100000"/>
              <a:defRPr/>
            </a:pPr>
            <a:r>
              <a:rPr lang="en-US" sz="2000" dirty="0">
                <a:latin typeface="Arial" charset="0"/>
                <a:cs typeface="Arial" charset="0"/>
              </a:rPr>
              <a:t>Forecast of current workforce (existing supply)</a:t>
            </a:r>
          </a:p>
          <a:p>
            <a:pPr lvl="1" eaLnBrk="1" hangingPunct="1">
              <a:lnSpc>
                <a:spcPct val="80000"/>
              </a:lnSpc>
              <a:buSzPct val="100000"/>
              <a:defRPr/>
            </a:pPr>
            <a:r>
              <a:rPr lang="en-US" sz="2000" dirty="0">
                <a:latin typeface="Arial" charset="0"/>
                <a:cs typeface="Arial" charset="0"/>
              </a:rPr>
              <a:t>Forecast of new graduates (future supply)</a:t>
            </a:r>
          </a:p>
          <a:p>
            <a:pPr lvl="1" eaLnBrk="1" hangingPunct="1">
              <a:lnSpc>
                <a:spcPct val="80000"/>
              </a:lnSpc>
              <a:buSzPct val="100000"/>
              <a:defRPr/>
            </a:pPr>
            <a:r>
              <a:rPr lang="en-US" sz="2000" dirty="0">
                <a:latin typeface="Arial" charset="0"/>
                <a:cs typeface="Arial" charset="0"/>
              </a:rPr>
              <a:t>Forecast of demand</a:t>
            </a:r>
          </a:p>
          <a:p>
            <a:pPr eaLnBrk="1" hangingPunct="1">
              <a:lnSpc>
                <a:spcPct val="80000"/>
              </a:lnSpc>
              <a:buSzPct val="100000"/>
              <a:defRPr/>
            </a:pPr>
            <a:r>
              <a:rPr lang="en-US" sz="2400" dirty="0" smtClean="0">
                <a:latin typeface="Arial" charset="0"/>
                <a:cs typeface="Arial" charset="0"/>
              </a:rPr>
              <a:t>Primary Care Physicians (PCPs): Projected Shortfall</a:t>
            </a:r>
          </a:p>
          <a:p>
            <a:pPr lvl="1" eaLnBrk="1" hangingPunct="1">
              <a:lnSpc>
                <a:spcPct val="80000"/>
              </a:lnSpc>
              <a:buSzPct val="100000"/>
              <a:defRPr/>
            </a:pPr>
            <a:r>
              <a:rPr lang="en-US" sz="2000" dirty="0">
                <a:latin typeface="Arial" charset="0"/>
                <a:cs typeface="Arial" charset="0"/>
              </a:rPr>
              <a:t>Forecast of current workforce (existing supply)</a:t>
            </a:r>
          </a:p>
          <a:p>
            <a:pPr lvl="1" eaLnBrk="1" hangingPunct="1">
              <a:lnSpc>
                <a:spcPct val="80000"/>
              </a:lnSpc>
              <a:buSzPct val="100000"/>
              <a:defRPr/>
            </a:pPr>
            <a:r>
              <a:rPr lang="en-US" sz="2000" dirty="0">
                <a:latin typeface="Arial" charset="0"/>
                <a:cs typeface="Arial" charset="0"/>
              </a:rPr>
              <a:t>Forecast of new graduates (future supply)</a:t>
            </a:r>
          </a:p>
          <a:p>
            <a:pPr lvl="1" eaLnBrk="1" hangingPunct="1">
              <a:lnSpc>
                <a:spcPct val="80000"/>
              </a:lnSpc>
              <a:buSzPct val="100000"/>
              <a:defRPr/>
            </a:pPr>
            <a:r>
              <a:rPr lang="en-US" sz="2000" dirty="0">
                <a:latin typeface="Arial" charset="0"/>
                <a:cs typeface="Arial" charset="0"/>
              </a:rPr>
              <a:t>Forecast of demand</a:t>
            </a:r>
          </a:p>
          <a:p>
            <a:pPr eaLnBrk="1" hangingPunct="1">
              <a:lnSpc>
                <a:spcPct val="80000"/>
              </a:lnSpc>
              <a:buSzPct val="100000"/>
              <a:defRPr/>
            </a:pPr>
            <a:r>
              <a:rPr lang="en-US" sz="2400" dirty="0" smtClean="0">
                <a:latin typeface="Arial" charset="0"/>
                <a:cs typeface="Arial" charset="0"/>
              </a:rPr>
              <a:t>Appendix</a:t>
            </a:r>
          </a:p>
          <a:p>
            <a:pPr lvl="1" eaLnBrk="1" hangingPunct="1">
              <a:lnSpc>
                <a:spcPct val="80000"/>
              </a:lnSpc>
              <a:buSzPct val="100000"/>
              <a:defRPr/>
            </a:pPr>
            <a:r>
              <a:rPr lang="en-US" sz="2000" dirty="0" smtClean="0">
                <a:latin typeface="Arial" charset="0"/>
                <a:cs typeface="Arial" charset="0"/>
              </a:rPr>
              <a:t>Assumptions and methods</a:t>
            </a:r>
          </a:p>
          <a:p>
            <a:pPr lvl="1" eaLnBrk="1" hangingPunct="1">
              <a:lnSpc>
                <a:spcPct val="80000"/>
              </a:lnSpc>
              <a:buSzPct val="100000"/>
              <a:defRPr/>
            </a:pPr>
            <a:r>
              <a:rPr lang="en-US" sz="2000" dirty="0" smtClean="0">
                <a:latin typeface="Arial" charset="0"/>
                <a:cs typeface="Arial" charset="0"/>
              </a:rPr>
              <a:t>Data </a:t>
            </a:r>
            <a:r>
              <a:rPr lang="en-US" sz="2000" dirty="0">
                <a:latin typeface="Arial" charset="0"/>
                <a:cs typeface="Arial" charset="0"/>
              </a:rPr>
              <a:t>sources</a:t>
            </a:r>
          </a:p>
          <a:p>
            <a:pPr lvl="1" eaLnBrk="1" hangingPunct="1">
              <a:lnSpc>
                <a:spcPct val="80000"/>
              </a:lnSpc>
              <a:buSzPct val="100000"/>
              <a:defRPr/>
            </a:pPr>
            <a:r>
              <a:rPr lang="en-US" sz="2000" dirty="0" smtClean="0">
                <a:latin typeface="Arial" charset="0"/>
                <a:cs typeface="Arial" charset="0"/>
              </a:rPr>
              <a:t>Definitions</a:t>
            </a:r>
            <a:endParaRPr lang="en-US" sz="2000" dirty="0">
              <a:latin typeface="Arial" charset="0"/>
              <a:cs typeface="Arial" charset="0"/>
            </a:endParaRPr>
          </a:p>
        </p:txBody>
      </p:sp>
      <p:sp>
        <p:nvSpPr>
          <p:cNvPr id="4" name="Rectangle 3"/>
          <p:cNvSpPr/>
          <p:nvPr/>
        </p:nvSpPr>
        <p:spPr>
          <a:xfrm>
            <a:off x="8915400" y="6629400"/>
            <a:ext cx="2286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fld id="{62DB2EFC-25E8-49E4-A566-6FC02C0CBCDC}" type="slidenum">
              <a:rPr lang="en-US" sz="1500" smtClean="0">
                <a:solidFill>
                  <a:schemeClr val="tx1"/>
                </a:solidFill>
                <a:latin typeface="Arial" pitchFamily="34" charset="0"/>
                <a:cs typeface="Arial" pitchFamily="34" charset="0"/>
              </a:rPr>
              <a:t>1</a:t>
            </a:fld>
            <a:endParaRPr lang="en-US" sz="15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26121108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sz="4200" dirty="0" smtClean="0">
                <a:latin typeface="Arial" charset="0"/>
                <a:cs typeface="Arial" charset="0"/>
              </a:rPr>
              <a:t>RN Data Trending</a:t>
            </a:r>
          </a:p>
        </p:txBody>
      </p:sp>
      <p:sp>
        <p:nvSpPr>
          <p:cNvPr id="3" name="Content Placeholder 2"/>
          <p:cNvSpPr>
            <a:spLocks noGrp="1"/>
          </p:cNvSpPr>
          <p:nvPr>
            <p:ph idx="1"/>
          </p:nvPr>
        </p:nvSpPr>
        <p:spPr>
          <a:xfrm>
            <a:off x="152400" y="1447800"/>
            <a:ext cx="8991600" cy="990600"/>
          </a:xfrm>
        </p:spPr>
        <p:txBody>
          <a:bodyPr>
            <a:normAutofit/>
          </a:bodyPr>
          <a:lstStyle/>
          <a:p>
            <a:pPr eaLnBrk="1" hangingPunct="1">
              <a:lnSpc>
                <a:spcPct val="80000"/>
              </a:lnSpc>
              <a:buSzPct val="100000"/>
              <a:defRPr/>
            </a:pPr>
            <a:r>
              <a:rPr lang="en-US" sz="1800" dirty="0" smtClean="0">
                <a:latin typeface="Arial" charset="0"/>
                <a:cs typeface="Arial" charset="0"/>
              </a:rPr>
              <a:t>Reviewing the MHA’s workforce dataset shows a gradual aging of the RN  workforce over the period data has been collected</a:t>
            </a:r>
            <a:endParaRPr lang="en-US" sz="1800" dirty="0">
              <a:latin typeface="Arial" charset="0"/>
              <a:cs typeface="Arial" charset="0"/>
            </a:endParaRPr>
          </a:p>
        </p:txBody>
      </p:sp>
      <p:graphicFrame>
        <p:nvGraphicFramePr>
          <p:cNvPr id="2" name="Chart 1"/>
          <p:cNvGraphicFramePr/>
          <p:nvPr>
            <p:extLst>
              <p:ext uri="{D42A27DB-BD31-4B8C-83A1-F6EECF244321}">
                <p14:modId xmlns:p14="http://schemas.microsoft.com/office/powerpoint/2010/main" val="636913462"/>
              </p:ext>
            </p:extLst>
          </p:nvPr>
        </p:nvGraphicFramePr>
        <p:xfrm>
          <a:off x="990600" y="1981200"/>
          <a:ext cx="6781800" cy="2768600"/>
        </p:xfrm>
        <a:graphic>
          <a:graphicData uri="http://schemas.openxmlformats.org/drawingml/2006/chart">
            <c:chart xmlns:c="http://schemas.openxmlformats.org/drawingml/2006/chart" xmlns:r="http://schemas.openxmlformats.org/officeDocument/2006/relationships" r:id="rId2"/>
          </a:graphicData>
        </a:graphic>
      </p:graphicFrame>
      <p:sp>
        <p:nvSpPr>
          <p:cNvPr id="6" name="Content Placeholder 2"/>
          <p:cNvSpPr txBox="1">
            <a:spLocks/>
          </p:cNvSpPr>
          <p:nvPr/>
        </p:nvSpPr>
        <p:spPr bwMode="auto">
          <a:xfrm>
            <a:off x="148590" y="4800600"/>
            <a:ext cx="899541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lr>
                <a:srgbClr val="215968"/>
              </a:buClr>
              <a:buSzPct val="120000"/>
              <a:buFont typeface="Wingdings" pitchFamily="2" charset="2"/>
              <a:buChar char="§"/>
              <a:defRPr sz="3200" kern="1200">
                <a:solidFill>
                  <a:schemeClr val="tx1"/>
                </a:solidFill>
                <a:latin typeface="+mn-lt"/>
                <a:ea typeface="+mn-ea"/>
                <a:cs typeface="+mn-cs"/>
              </a:defRPr>
            </a:lvl1pPr>
            <a:lvl2pPr marL="692150" indent="-346075" algn="l" rtl="0" eaLnBrk="0" fontAlgn="base" hangingPunct="0">
              <a:spcBef>
                <a:spcPct val="20000"/>
              </a:spcBef>
              <a:spcAft>
                <a:spcPct val="0"/>
              </a:spcAft>
              <a:buClr>
                <a:srgbClr val="31859C"/>
              </a:buClr>
              <a:buSzPct val="120000"/>
              <a:buFont typeface="Arial" charset="0"/>
              <a:buChar char="•"/>
              <a:defRPr sz="2800" kern="1200">
                <a:solidFill>
                  <a:schemeClr val="tx1"/>
                </a:solidFill>
                <a:latin typeface="+mn-lt"/>
                <a:ea typeface="+mn-ea"/>
                <a:cs typeface="+mn-cs"/>
              </a:defRPr>
            </a:lvl2pPr>
            <a:lvl3pPr marL="1025525" indent="-333375" algn="l" rtl="0" eaLnBrk="0" fontAlgn="base" hangingPunct="0">
              <a:spcBef>
                <a:spcPct val="20000"/>
              </a:spcBef>
              <a:spcAft>
                <a:spcPct val="0"/>
              </a:spcAft>
              <a:buClr>
                <a:srgbClr val="31859C"/>
              </a:buClr>
              <a:buSzPct val="90000"/>
              <a:buFont typeface="Courier New" pitchFamily="49" charset="0"/>
              <a:buChar char="o"/>
              <a:defRPr sz="2400" kern="1200">
                <a:solidFill>
                  <a:schemeClr val="tx1"/>
                </a:solidFill>
                <a:latin typeface="+mn-lt"/>
                <a:ea typeface="+mn-ea"/>
                <a:cs typeface="+mn-cs"/>
              </a:defRPr>
            </a:lvl3pPr>
            <a:lvl4pPr marL="1371600" indent="-346075" algn="l" rtl="0" eaLnBrk="0" fontAlgn="base" hangingPunct="0">
              <a:spcBef>
                <a:spcPct val="20000"/>
              </a:spcBef>
              <a:spcAft>
                <a:spcPct val="0"/>
              </a:spcAft>
              <a:buClr>
                <a:srgbClr val="31859C"/>
              </a:buClr>
              <a:buSzPct val="80000"/>
              <a:buFont typeface="Wingdings" pitchFamily="2" charset="2"/>
              <a:buChar char="q"/>
              <a:defRPr sz="2000" kern="1200">
                <a:solidFill>
                  <a:schemeClr val="tx1"/>
                </a:solidFill>
                <a:latin typeface="+mn-lt"/>
                <a:ea typeface="+mn-ea"/>
                <a:cs typeface="+mn-cs"/>
              </a:defRPr>
            </a:lvl4pPr>
            <a:lvl5pPr marL="1717675" indent="-346075" algn="l" rtl="0" eaLnBrk="0" fontAlgn="base" hangingPunct="0">
              <a:spcBef>
                <a:spcPct val="20000"/>
              </a:spcBef>
              <a:spcAft>
                <a:spcPct val="0"/>
              </a:spcAft>
              <a:buClr>
                <a:srgbClr val="31859C"/>
              </a:buClr>
              <a:buFont typeface="Wingdings" pitchFamily="2" charset="2"/>
              <a:buChar char="ü"/>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1" hangingPunct="1">
              <a:lnSpc>
                <a:spcPct val="80000"/>
              </a:lnSpc>
              <a:buSzPct val="100000"/>
              <a:defRPr/>
            </a:pPr>
            <a:r>
              <a:rPr lang="en-US" sz="1800" dirty="0" smtClean="0">
                <a:latin typeface="Arial" charset="0"/>
                <a:cs typeface="Arial" charset="0"/>
              </a:rPr>
              <a:t>The average percentage of those ages 62+ terminating employment (and assumed to permanently exit the workforce) is up since the trough of the Great Recession</a:t>
            </a:r>
            <a:endParaRPr lang="en-US" sz="1800" dirty="0">
              <a:latin typeface="Arial" charset="0"/>
              <a:cs typeface="Arial" charset="0"/>
            </a:endParaRPr>
          </a:p>
        </p:txBody>
      </p:sp>
      <p:sp>
        <p:nvSpPr>
          <p:cNvPr id="7" name="TextBox 6"/>
          <p:cNvSpPr txBox="1"/>
          <p:nvPr/>
        </p:nvSpPr>
        <p:spPr>
          <a:xfrm>
            <a:off x="1371600" y="4493568"/>
            <a:ext cx="4419600" cy="230832"/>
          </a:xfrm>
          <a:prstGeom prst="rect">
            <a:avLst/>
          </a:prstGeom>
          <a:noFill/>
        </p:spPr>
        <p:txBody>
          <a:bodyPr wrap="square" rtlCol="0">
            <a:spAutoFit/>
          </a:bodyPr>
          <a:lstStyle/>
          <a:p>
            <a:r>
              <a:rPr lang="en-US" sz="900" i="1" dirty="0" smtClean="0"/>
              <a:t>Source: MHA Workforce Planning Tool</a:t>
            </a:r>
            <a:endParaRPr lang="en-US" sz="900" i="1" dirty="0"/>
          </a:p>
        </p:txBody>
      </p:sp>
      <p:graphicFrame>
        <p:nvGraphicFramePr>
          <p:cNvPr id="4" name="Chart 3"/>
          <p:cNvGraphicFramePr/>
          <p:nvPr>
            <p:extLst>
              <p:ext uri="{D42A27DB-BD31-4B8C-83A1-F6EECF244321}">
                <p14:modId xmlns:p14="http://schemas.microsoft.com/office/powerpoint/2010/main" val="2442882130"/>
              </p:ext>
            </p:extLst>
          </p:nvPr>
        </p:nvGraphicFramePr>
        <p:xfrm>
          <a:off x="1295400" y="5257800"/>
          <a:ext cx="6096000" cy="13462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1419225" y="6486525"/>
            <a:ext cx="4419600" cy="230832"/>
          </a:xfrm>
          <a:prstGeom prst="rect">
            <a:avLst/>
          </a:prstGeom>
          <a:noFill/>
        </p:spPr>
        <p:txBody>
          <a:bodyPr wrap="square" rtlCol="0">
            <a:spAutoFit/>
          </a:bodyPr>
          <a:lstStyle/>
          <a:p>
            <a:r>
              <a:rPr lang="en-US" sz="900" i="1" dirty="0" smtClean="0"/>
              <a:t>Source: MHA Workforce Planning Tool</a:t>
            </a:r>
            <a:endParaRPr lang="en-US" sz="900" i="1" dirty="0"/>
          </a:p>
        </p:txBody>
      </p:sp>
      <p:sp>
        <p:nvSpPr>
          <p:cNvPr id="10" name="Rectangle 9"/>
          <p:cNvSpPr/>
          <p:nvPr/>
        </p:nvSpPr>
        <p:spPr>
          <a:xfrm>
            <a:off x="8686800" y="6629400"/>
            <a:ext cx="4572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fld id="{62DB2EFC-25E8-49E4-A566-6FC02C0CBCDC}" type="slidenum">
              <a:rPr lang="en-US" sz="1500" smtClean="0">
                <a:solidFill>
                  <a:schemeClr val="tx1"/>
                </a:solidFill>
                <a:latin typeface="Arial" pitchFamily="34" charset="0"/>
                <a:cs typeface="Arial" pitchFamily="34" charset="0"/>
              </a:rPr>
              <a:t>19</a:t>
            </a:fld>
            <a:endParaRPr lang="en-US" sz="15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42643171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sz="4200" dirty="0" smtClean="0">
                <a:latin typeface="Arial" charset="0"/>
                <a:cs typeface="Arial" charset="0"/>
              </a:rPr>
              <a:t>RN Workforce Exit Assumptions</a:t>
            </a:r>
          </a:p>
        </p:txBody>
      </p:sp>
      <p:sp>
        <p:nvSpPr>
          <p:cNvPr id="3" name="Content Placeholder 2"/>
          <p:cNvSpPr>
            <a:spLocks noGrp="1"/>
          </p:cNvSpPr>
          <p:nvPr>
            <p:ph idx="1"/>
          </p:nvPr>
        </p:nvSpPr>
        <p:spPr>
          <a:xfrm>
            <a:off x="152400" y="1447800"/>
            <a:ext cx="8763000" cy="5410200"/>
          </a:xfrm>
        </p:spPr>
        <p:txBody>
          <a:bodyPr>
            <a:noAutofit/>
          </a:bodyPr>
          <a:lstStyle/>
          <a:p>
            <a:pPr eaLnBrk="1" hangingPunct="1">
              <a:lnSpc>
                <a:spcPct val="80000"/>
              </a:lnSpc>
              <a:buSzPct val="100000"/>
              <a:defRPr/>
            </a:pPr>
            <a:r>
              <a:rPr lang="en-US" sz="1800" dirty="0" smtClean="0">
                <a:latin typeface="Arial" charset="0"/>
                <a:cs typeface="Arial" charset="0"/>
              </a:rPr>
              <a:t>Exits from the </a:t>
            </a:r>
            <a:r>
              <a:rPr lang="en-US" sz="1800" dirty="0">
                <a:latin typeface="Arial" charset="0"/>
                <a:cs typeface="Arial" charset="0"/>
              </a:rPr>
              <a:t>starting </a:t>
            </a:r>
            <a:r>
              <a:rPr lang="en-US" sz="1800" dirty="0" smtClean="0">
                <a:latin typeface="Arial" charset="0"/>
                <a:cs typeface="Arial" charset="0"/>
              </a:rPr>
              <a:t>workforce population are projected due </a:t>
            </a:r>
            <a:r>
              <a:rPr lang="en-US" sz="1800" dirty="0">
                <a:latin typeface="Arial" charset="0"/>
                <a:cs typeface="Arial" charset="0"/>
              </a:rPr>
              <a:t>to permanent disability, death and </a:t>
            </a:r>
            <a:r>
              <a:rPr lang="en-US" sz="1800" dirty="0" smtClean="0">
                <a:latin typeface="Arial" charset="0"/>
                <a:cs typeface="Arial" charset="0"/>
              </a:rPr>
              <a:t>retirement</a:t>
            </a:r>
          </a:p>
          <a:p>
            <a:pPr lvl="1" eaLnBrk="1" hangingPunct="1">
              <a:lnSpc>
                <a:spcPct val="80000"/>
              </a:lnSpc>
              <a:buSzPct val="100000"/>
              <a:defRPr/>
            </a:pPr>
            <a:r>
              <a:rPr lang="en-US" sz="1400" dirty="0">
                <a:latin typeface="Arial" charset="0"/>
                <a:cs typeface="Arial" charset="0"/>
              </a:rPr>
              <a:t>Long-term disability and death assumptions follow standard actuarial tables published by the Society of Actuaries for individuals from a </a:t>
            </a:r>
            <a:r>
              <a:rPr lang="en-US" sz="1400" dirty="0" smtClean="0">
                <a:latin typeface="Arial" charset="0"/>
                <a:cs typeface="Arial" charset="0"/>
              </a:rPr>
              <a:t>U.S. working </a:t>
            </a:r>
            <a:r>
              <a:rPr lang="en-US" sz="1400" dirty="0">
                <a:latin typeface="Arial" charset="0"/>
                <a:cs typeface="Arial" charset="0"/>
              </a:rPr>
              <a:t>population</a:t>
            </a:r>
          </a:p>
          <a:p>
            <a:pPr lvl="1" eaLnBrk="1" hangingPunct="1">
              <a:lnSpc>
                <a:spcPct val="80000"/>
              </a:lnSpc>
              <a:buSzPct val="100000"/>
              <a:defRPr/>
            </a:pPr>
            <a:r>
              <a:rPr lang="en-US" sz="1400" dirty="0" smtClean="0">
                <a:latin typeface="Arial" charset="0"/>
                <a:cs typeface="Arial" charset="0"/>
              </a:rPr>
              <a:t>Retirement rates are developed based on recent exit data information</a:t>
            </a:r>
          </a:p>
          <a:p>
            <a:pPr eaLnBrk="1" hangingPunct="1">
              <a:lnSpc>
                <a:spcPct val="80000"/>
              </a:lnSpc>
              <a:buSzPct val="100000"/>
              <a:defRPr/>
            </a:pPr>
            <a:endParaRPr lang="en-US" sz="1800" dirty="0" smtClean="0">
              <a:latin typeface="Arial" charset="0"/>
              <a:cs typeface="Arial" charset="0"/>
            </a:endParaRPr>
          </a:p>
          <a:p>
            <a:pPr eaLnBrk="1" hangingPunct="1">
              <a:lnSpc>
                <a:spcPct val="80000"/>
              </a:lnSpc>
              <a:buSzPct val="100000"/>
              <a:defRPr/>
            </a:pPr>
            <a:r>
              <a:rPr lang="en-US" sz="1800" dirty="0" smtClean="0">
                <a:latin typeface="Arial" charset="0"/>
                <a:cs typeface="Arial" charset="0"/>
              </a:rPr>
              <a:t>2013 exit experience from the MHA dataset was as follows for ages 62+</a:t>
            </a:r>
          </a:p>
          <a:p>
            <a:pPr eaLnBrk="1" hangingPunct="1">
              <a:lnSpc>
                <a:spcPct val="80000"/>
              </a:lnSpc>
              <a:buSzPct val="100000"/>
              <a:defRPr/>
            </a:pPr>
            <a:endParaRPr lang="en-US" sz="1800" dirty="0">
              <a:latin typeface="Arial" charset="0"/>
              <a:cs typeface="Arial" charset="0"/>
            </a:endParaRPr>
          </a:p>
          <a:p>
            <a:pPr eaLnBrk="1" hangingPunct="1">
              <a:lnSpc>
                <a:spcPct val="80000"/>
              </a:lnSpc>
              <a:buSzPct val="100000"/>
              <a:defRPr/>
            </a:pPr>
            <a:endParaRPr lang="en-US" sz="1800" dirty="0" smtClean="0">
              <a:latin typeface="Arial" charset="0"/>
              <a:cs typeface="Arial" charset="0"/>
            </a:endParaRPr>
          </a:p>
          <a:p>
            <a:pPr eaLnBrk="1" hangingPunct="1">
              <a:lnSpc>
                <a:spcPct val="80000"/>
              </a:lnSpc>
              <a:buSzPct val="100000"/>
              <a:defRPr/>
            </a:pPr>
            <a:endParaRPr lang="en-US" sz="1800" dirty="0" smtClean="0">
              <a:latin typeface="Arial" charset="0"/>
              <a:cs typeface="Arial" charset="0"/>
            </a:endParaRPr>
          </a:p>
          <a:p>
            <a:pPr eaLnBrk="1" hangingPunct="1">
              <a:lnSpc>
                <a:spcPct val="80000"/>
              </a:lnSpc>
              <a:buSzPct val="100000"/>
              <a:defRPr/>
            </a:pPr>
            <a:endParaRPr lang="en-US" sz="1800" dirty="0">
              <a:latin typeface="Arial" charset="0"/>
              <a:cs typeface="Arial" charset="0"/>
            </a:endParaRPr>
          </a:p>
          <a:p>
            <a:pPr eaLnBrk="1" hangingPunct="1">
              <a:lnSpc>
                <a:spcPct val="80000"/>
              </a:lnSpc>
              <a:buSzPct val="100000"/>
              <a:defRPr/>
            </a:pPr>
            <a:endParaRPr lang="en-US" sz="1800" dirty="0" smtClean="0">
              <a:latin typeface="Arial" charset="0"/>
              <a:cs typeface="Arial" charset="0"/>
            </a:endParaRPr>
          </a:p>
          <a:p>
            <a:pPr eaLnBrk="1" hangingPunct="1">
              <a:lnSpc>
                <a:spcPct val="80000"/>
              </a:lnSpc>
              <a:buSzPct val="100000"/>
              <a:defRPr/>
            </a:pPr>
            <a:endParaRPr lang="en-US" sz="1800" dirty="0">
              <a:latin typeface="Arial" charset="0"/>
              <a:cs typeface="Arial" charset="0"/>
            </a:endParaRPr>
          </a:p>
          <a:p>
            <a:pPr eaLnBrk="1" hangingPunct="1">
              <a:lnSpc>
                <a:spcPct val="80000"/>
              </a:lnSpc>
              <a:buSzPct val="100000"/>
              <a:defRPr/>
            </a:pPr>
            <a:r>
              <a:rPr lang="en-US" sz="1800" dirty="0" smtClean="0">
                <a:latin typeface="Arial" charset="0"/>
                <a:cs typeface="Arial" charset="0"/>
              </a:rPr>
              <a:t>Reason for exit is not captured in the dataset (turnover, retirement, etc.), as such a subjective age must be chosen to determine retirement status</a:t>
            </a:r>
          </a:p>
          <a:p>
            <a:pPr eaLnBrk="1" hangingPunct="1">
              <a:lnSpc>
                <a:spcPct val="80000"/>
              </a:lnSpc>
              <a:buSzPct val="100000"/>
              <a:defRPr/>
            </a:pPr>
            <a:endParaRPr lang="en-US" sz="1800" dirty="0" smtClean="0">
              <a:latin typeface="Arial" charset="0"/>
              <a:cs typeface="Arial" charset="0"/>
            </a:endParaRPr>
          </a:p>
          <a:p>
            <a:pPr eaLnBrk="1" hangingPunct="1">
              <a:lnSpc>
                <a:spcPct val="80000"/>
              </a:lnSpc>
              <a:buSzPct val="100000"/>
              <a:defRPr/>
            </a:pPr>
            <a:r>
              <a:rPr lang="en-US" sz="1800" dirty="0" smtClean="0">
                <a:latin typeface="Arial" charset="0"/>
                <a:cs typeface="Arial" charset="0"/>
              </a:rPr>
              <a:t>While </a:t>
            </a:r>
            <a:r>
              <a:rPr lang="en-US" sz="1800" dirty="0">
                <a:latin typeface="Arial" charset="0"/>
                <a:cs typeface="Arial" charset="0"/>
              </a:rPr>
              <a:t>there are retirements from the population before age 62 this threshold was used as </a:t>
            </a:r>
            <a:r>
              <a:rPr lang="en-US" sz="1800" dirty="0" smtClean="0">
                <a:latin typeface="Arial" charset="0"/>
                <a:cs typeface="Arial" charset="0"/>
              </a:rPr>
              <a:t>the beginning of the </a:t>
            </a:r>
            <a:r>
              <a:rPr lang="en-US" sz="1800" dirty="0">
                <a:latin typeface="Arial" charset="0"/>
                <a:cs typeface="Arial" charset="0"/>
              </a:rPr>
              <a:t>incidence of permanent </a:t>
            </a:r>
            <a:r>
              <a:rPr lang="en-US" sz="1800" dirty="0" smtClean="0">
                <a:latin typeface="Arial" charset="0"/>
                <a:cs typeface="Arial" charset="0"/>
              </a:rPr>
              <a:t>retirement</a:t>
            </a:r>
          </a:p>
          <a:p>
            <a:pPr lvl="1" eaLnBrk="1" hangingPunct="1">
              <a:lnSpc>
                <a:spcPct val="80000"/>
              </a:lnSpc>
              <a:buSzPct val="100000"/>
              <a:defRPr/>
            </a:pPr>
            <a:r>
              <a:rPr lang="en-US" sz="1400" dirty="0" smtClean="0">
                <a:latin typeface="Arial" charset="0"/>
                <a:cs typeface="Arial" charset="0"/>
              </a:rPr>
              <a:t>100% of employees age 70 or older are assumed to retire</a:t>
            </a:r>
          </a:p>
          <a:p>
            <a:pPr lvl="1" eaLnBrk="1" hangingPunct="1">
              <a:lnSpc>
                <a:spcPct val="80000"/>
              </a:lnSpc>
              <a:buSzPct val="100000"/>
              <a:defRPr/>
            </a:pPr>
            <a:r>
              <a:rPr lang="en-US" sz="1400" dirty="0" smtClean="0">
                <a:latin typeface="Arial" charset="0"/>
                <a:cs typeface="Arial" charset="0"/>
              </a:rPr>
              <a:t>Assumption set creates an average weighted retirement age of 65.2</a:t>
            </a:r>
            <a:endParaRPr lang="en-US" sz="1400" dirty="0">
              <a:latin typeface="Arial" charset="0"/>
              <a:cs typeface="Arial" charset="0"/>
            </a:endParaRPr>
          </a:p>
        </p:txBody>
      </p:sp>
      <p:sp>
        <p:nvSpPr>
          <p:cNvPr id="5" name="Rectangle 4"/>
          <p:cNvSpPr/>
          <p:nvPr/>
        </p:nvSpPr>
        <p:spPr>
          <a:xfrm>
            <a:off x="8686800" y="6629400"/>
            <a:ext cx="4572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fld id="{62DB2EFC-25E8-49E4-A566-6FC02C0CBCDC}" type="slidenum">
              <a:rPr lang="en-US" sz="1500" smtClean="0">
                <a:solidFill>
                  <a:schemeClr val="tx1"/>
                </a:solidFill>
                <a:latin typeface="Arial" pitchFamily="34" charset="0"/>
                <a:cs typeface="Arial" pitchFamily="34" charset="0"/>
              </a:rPr>
              <a:t>20</a:t>
            </a:fld>
            <a:endParaRPr lang="en-US" sz="1500" dirty="0">
              <a:solidFill>
                <a:schemeClr val="tx1"/>
              </a:solidFill>
              <a:latin typeface="Arial" pitchFamily="34" charset="0"/>
              <a:cs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589007207"/>
              </p:ext>
            </p:extLst>
          </p:nvPr>
        </p:nvGraphicFramePr>
        <p:xfrm>
          <a:off x="1219200" y="3242932"/>
          <a:ext cx="6629400" cy="1203960"/>
        </p:xfrm>
        <a:graphic>
          <a:graphicData uri="http://schemas.openxmlformats.org/drawingml/2006/table">
            <a:tbl>
              <a:tblPr firstRow="1" bandRow="1">
                <a:tableStyleId>{5C22544A-7EE6-4342-B048-85BDC9FD1C3A}</a:tableStyleId>
              </a:tblPr>
              <a:tblGrid>
                <a:gridCol w="762000"/>
                <a:gridCol w="1447800"/>
                <a:gridCol w="762000"/>
                <a:gridCol w="1371600"/>
                <a:gridCol w="762000"/>
                <a:gridCol w="1524000"/>
              </a:tblGrid>
              <a:tr h="381000">
                <a:tc>
                  <a:txBody>
                    <a:bodyPr/>
                    <a:lstStyle/>
                    <a:p>
                      <a:pPr algn="ctr"/>
                      <a:r>
                        <a:rPr lang="en-US" sz="1400" dirty="0" smtClean="0">
                          <a:latin typeface="Arial" panose="020B0604020202020204" pitchFamily="34" charset="0"/>
                          <a:cs typeface="Arial" panose="020B0604020202020204" pitchFamily="34" charset="0"/>
                        </a:rPr>
                        <a:t>Age</a:t>
                      </a:r>
                      <a:endParaRPr lang="en-US" sz="1400" dirty="0">
                        <a:latin typeface="Arial" panose="020B0604020202020204" pitchFamily="34" charset="0"/>
                        <a:cs typeface="Arial" panose="020B0604020202020204" pitchFamily="34" charset="0"/>
                      </a:endParaRPr>
                    </a:p>
                  </a:txBody>
                  <a:tcPr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a:txBody>
                    <a:bodyPr/>
                    <a:lstStyle/>
                    <a:p>
                      <a:pPr algn="ctr"/>
                      <a:r>
                        <a:rPr lang="en-US" sz="1400" dirty="0" smtClean="0">
                          <a:latin typeface="Arial" panose="020B0604020202020204" pitchFamily="34" charset="0"/>
                          <a:cs typeface="Arial" panose="020B0604020202020204" pitchFamily="34" charset="0"/>
                        </a:rPr>
                        <a:t>% </a:t>
                      </a:r>
                      <a:r>
                        <a:rPr lang="en-US" sz="1400" baseline="0" dirty="0" smtClean="0">
                          <a:latin typeface="Arial" panose="020B0604020202020204" pitchFamily="34" charset="0"/>
                          <a:cs typeface="Arial" panose="020B0604020202020204" pitchFamily="34" charset="0"/>
                        </a:rPr>
                        <a:t>Exiting</a:t>
                      </a:r>
                      <a:endParaRPr lang="en-US" sz="1400" dirty="0">
                        <a:latin typeface="Arial" panose="020B060402020202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Arial" panose="020B0604020202020204" pitchFamily="34" charset="0"/>
                          <a:cs typeface="Arial" panose="020B0604020202020204" pitchFamily="34" charset="0"/>
                        </a:rPr>
                        <a:t>Age</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Arial" panose="020B0604020202020204" pitchFamily="34" charset="0"/>
                          <a:cs typeface="Arial" panose="020B0604020202020204" pitchFamily="34" charset="0"/>
                        </a:rPr>
                        <a:t>% </a:t>
                      </a:r>
                      <a:r>
                        <a:rPr lang="en-US" sz="1400" baseline="0" dirty="0" smtClean="0">
                          <a:latin typeface="Arial" panose="020B0604020202020204" pitchFamily="34" charset="0"/>
                          <a:cs typeface="Arial" panose="020B0604020202020204" pitchFamily="34" charset="0"/>
                        </a:rPr>
                        <a:t>Exiting</a:t>
                      </a:r>
                      <a:endParaRPr lang="en-US" sz="1400" dirty="0" smtClean="0">
                        <a:latin typeface="Arial" panose="020B060402020202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Arial" panose="020B0604020202020204" pitchFamily="34" charset="0"/>
                          <a:cs typeface="Arial" panose="020B0604020202020204" pitchFamily="34" charset="0"/>
                        </a:rPr>
                        <a:t>Age</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Arial" panose="020B0604020202020204" pitchFamily="34" charset="0"/>
                          <a:cs typeface="Arial" panose="020B0604020202020204" pitchFamily="34" charset="0"/>
                        </a:rPr>
                        <a:t>% </a:t>
                      </a:r>
                      <a:r>
                        <a:rPr lang="en-US" sz="1400" baseline="0" dirty="0" smtClean="0">
                          <a:latin typeface="Arial" panose="020B0604020202020204" pitchFamily="34" charset="0"/>
                          <a:cs typeface="Arial" panose="020B0604020202020204" pitchFamily="34" charset="0"/>
                        </a:rPr>
                        <a:t>Exiting</a:t>
                      </a:r>
                      <a:endParaRPr lang="en-US" sz="1400" dirty="0" smtClean="0">
                        <a:latin typeface="Arial" panose="020B060402020202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r>
              <a:tr h="0">
                <a:tc>
                  <a:txBody>
                    <a:bodyPr/>
                    <a:lstStyle/>
                    <a:p>
                      <a:pPr algn="ctr"/>
                      <a:r>
                        <a:rPr lang="en-US" sz="1200" b="1" dirty="0" smtClean="0">
                          <a:latin typeface="Arial" panose="020B0604020202020204" pitchFamily="34" charset="0"/>
                          <a:cs typeface="Arial" panose="020B0604020202020204" pitchFamily="34" charset="0"/>
                        </a:rPr>
                        <a:t>62</a:t>
                      </a:r>
                      <a:endParaRPr lang="en-US" sz="1200" b="1" dirty="0">
                        <a:latin typeface="Arial" panose="020B0604020202020204" pitchFamily="34" charset="0"/>
                        <a:cs typeface="Arial" panose="020B0604020202020204" pitchFamily="34" charset="0"/>
                      </a:endParaRPr>
                    </a:p>
                  </a:txBody>
                  <a:tcPr anchor="ctr">
                    <a:lnT w="12700" cap="flat" cmpd="sng" algn="ctr">
                      <a:solidFill>
                        <a:schemeClr val="bg1"/>
                      </a:solidFill>
                      <a:prstDash val="solid"/>
                      <a:round/>
                      <a:headEnd type="none" w="med" len="med"/>
                      <a:tailEnd type="none" w="med" len="med"/>
                    </a:lnT>
                  </a:tcPr>
                </a:tc>
                <a:tc>
                  <a:txBody>
                    <a:bodyPr/>
                    <a:lstStyle/>
                    <a:p>
                      <a:pPr algn="ctr"/>
                      <a:r>
                        <a:rPr lang="en-US" sz="1200" dirty="0" smtClean="0">
                          <a:latin typeface="Arial" panose="020B0604020202020204" pitchFamily="34" charset="0"/>
                          <a:cs typeface="Arial" panose="020B0604020202020204" pitchFamily="34" charset="0"/>
                        </a:rPr>
                        <a:t>17%</a:t>
                      </a:r>
                      <a:endParaRPr lang="en-US" sz="1200" dirty="0">
                        <a:latin typeface="Arial" panose="020B0604020202020204" pitchFamily="34" charset="0"/>
                        <a:cs typeface="Arial" panose="020B0604020202020204" pitchFamily="34" charset="0"/>
                      </a:endParaRPr>
                    </a:p>
                  </a:txBody>
                  <a:tcPr anchor="ctr">
                    <a:lnT w="12700" cap="flat" cmpd="sng" algn="ctr">
                      <a:solidFill>
                        <a:schemeClr val="bg1"/>
                      </a:solidFill>
                      <a:prstDash val="solid"/>
                      <a:round/>
                      <a:headEnd type="none" w="med" len="med"/>
                      <a:tailEnd type="none" w="med" len="med"/>
                    </a:lnT>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dirty="0" smtClean="0">
                          <a:latin typeface="Arial" panose="020B0604020202020204" pitchFamily="34" charset="0"/>
                          <a:cs typeface="Arial" panose="020B0604020202020204" pitchFamily="34" charset="0"/>
                        </a:rPr>
                        <a:t>65</a:t>
                      </a:r>
                    </a:p>
                  </a:txBody>
                  <a:tcPr anchor="ctr">
                    <a:lnT w="12700" cap="flat" cmpd="sng" algn="ctr">
                      <a:solidFill>
                        <a:schemeClr val="bg1"/>
                      </a:solidFill>
                      <a:prstDash val="solid"/>
                      <a:round/>
                      <a:headEnd type="none" w="med" len="med"/>
                      <a:tailEnd type="none" w="med" len="med"/>
                    </a:lnT>
                  </a:tcPr>
                </a:tc>
                <a:tc>
                  <a:txBody>
                    <a:bodyPr/>
                    <a:lstStyle/>
                    <a:p>
                      <a:pPr algn="ctr"/>
                      <a:r>
                        <a:rPr lang="en-US" sz="1200" dirty="0" smtClean="0">
                          <a:latin typeface="Arial" panose="020B0604020202020204" pitchFamily="34" charset="0"/>
                          <a:cs typeface="Arial" panose="020B0604020202020204" pitchFamily="34" charset="0"/>
                        </a:rPr>
                        <a:t>31%</a:t>
                      </a:r>
                      <a:endParaRPr lang="en-US" sz="1200" dirty="0">
                        <a:latin typeface="Arial" panose="020B0604020202020204" pitchFamily="34" charset="0"/>
                        <a:cs typeface="Arial" panose="020B0604020202020204" pitchFamily="34" charset="0"/>
                      </a:endParaRPr>
                    </a:p>
                  </a:txBody>
                  <a:tcPr anchor="ctr">
                    <a:lnT w="12700" cap="flat" cmpd="sng" algn="ctr">
                      <a:solidFill>
                        <a:schemeClr val="bg1"/>
                      </a:solidFill>
                      <a:prstDash val="solid"/>
                      <a:round/>
                      <a:headEnd type="none" w="med" len="med"/>
                      <a:tailEnd type="none" w="med" len="med"/>
                    </a:lnT>
                  </a:tcPr>
                </a:tc>
                <a:tc>
                  <a:txBody>
                    <a:bodyPr/>
                    <a:lstStyle/>
                    <a:p>
                      <a:pPr algn="ctr"/>
                      <a:r>
                        <a:rPr lang="en-US" sz="1200" b="1" dirty="0" smtClean="0">
                          <a:latin typeface="Arial" panose="020B0604020202020204" pitchFamily="34" charset="0"/>
                          <a:cs typeface="Arial" panose="020B0604020202020204" pitchFamily="34" charset="0"/>
                        </a:rPr>
                        <a:t>68</a:t>
                      </a:r>
                      <a:endParaRPr lang="en-US" sz="1200" b="1" dirty="0">
                        <a:latin typeface="Arial" panose="020B0604020202020204" pitchFamily="34" charset="0"/>
                        <a:cs typeface="Arial" panose="020B0604020202020204" pitchFamily="34" charset="0"/>
                      </a:endParaRPr>
                    </a:p>
                  </a:txBody>
                  <a:tcPr anchor="ctr">
                    <a:lnT w="12700" cap="flat" cmpd="sng" algn="ctr">
                      <a:solidFill>
                        <a:schemeClr val="bg1"/>
                      </a:solidFill>
                      <a:prstDash val="solid"/>
                      <a:round/>
                      <a:headEnd type="none" w="med" len="med"/>
                      <a:tailEnd type="none" w="med" len="med"/>
                    </a:lnT>
                  </a:tcPr>
                </a:tc>
                <a:tc>
                  <a:txBody>
                    <a:bodyPr/>
                    <a:lstStyle/>
                    <a:p>
                      <a:pPr algn="ctr"/>
                      <a:r>
                        <a:rPr lang="en-US" sz="1200" dirty="0" smtClean="0">
                          <a:latin typeface="Arial" panose="020B0604020202020204" pitchFamily="34" charset="0"/>
                          <a:cs typeface="Arial" panose="020B0604020202020204" pitchFamily="34" charset="0"/>
                        </a:rPr>
                        <a:t>24%</a:t>
                      </a:r>
                      <a:endParaRPr lang="en-US" sz="1200" dirty="0">
                        <a:latin typeface="Arial" panose="020B0604020202020204" pitchFamily="34" charset="0"/>
                        <a:cs typeface="Arial" panose="020B0604020202020204" pitchFamily="34" charset="0"/>
                      </a:endParaRPr>
                    </a:p>
                  </a:txBody>
                  <a:tcPr anchor="ctr">
                    <a:lnT w="12700" cap="flat" cmpd="sng" algn="ctr">
                      <a:solidFill>
                        <a:schemeClr val="bg1"/>
                      </a:solidFill>
                      <a:prstDash val="solid"/>
                      <a:round/>
                      <a:headEnd type="none" w="med" len="med"/>
                      <a:tailEnd type="none" w="med" len="med"/>
                    </a:lnT>
                  </a:tcPr>
                </a:tc>
              </a:tr>
              <a:tr h="0">
                <a:tc>
                  <a:txBody>
                    <a:bodyPr/>
                    <a:lstStyle/>
                    <a:p>
                      <a:pPr algn="ctr"/>
                      <a:r>
                        <a:rPr lang="en-US" sz="1200" b="1" dirty="0" smtClean="0">
                          <a:latin typeface="Arial" panose="020B0604020202020204" pitchFamily="34" charset="0"/>
                          <a:cs typeface="Arial" panose="020B0604020202020204" pitchFamily="34" charset="0"/>
                        </a:rPr>
                        <a:t>63</a:t>
                      </a:r>
                      <a:endParaRPr lang="en-US" sz="1200" b="1" dirty="0">
                        <a:latin typeface="Arial" panose="020B0604020202020204" pitchFamily="34" charset="0"/>
                        <a:cs typeface="Arial" panose="020B0604020202020204" pitchFamily="34" charset="0"/>
                      </a:endParaRPr>
                    </a:p>
                  </a:txBody>
                  <a:tcPr anchor="ctr"/>
                </a:tc>
                <a:tc>
                  <a:txBody>
                    <a:bodyPr/>
                    <a:lstStyle/>
                    <a:p>
                      <a:pPr algn="ctr"/>
                      <a:r>
                        <a:rPr lang="en-US" sz="1200" dirty="0" smtClean="0">
                          <a:latin typeface="Arial" panose="020B0604020202020204" pitchFamily="34" charset="0"/>
                          <a:cs typeface="Arial" panose="020B0604020202020204" pitchFamily="34" charset="0"/>
                        </a:rPr>
                        <a:t>16%</a:t>
                      </a:r>
                      <a:endParaRPr lang="en-US" sz="1200" dirty="0">
                        <a:latin typeface="Arial" panose="020B0604020202020204" pitchFamily="34" charset="0"/>
                        <a:cs typeface="Arial" panose="020B0604020202020204" pitchFamily="34" charset="0"/>
                      </a:endParaRPr>
                    </a:p>
                  </a:txBody>
                  <a:tcPr anchor="ctr"/>
                </a:tc>
                <a:tc>
                  <a:txBody>
                    <a:bodyPr/>
                    <a:lstStyle/>
                    <a:p>
                      <a:pPr algn="ctr"/>
                      <a:r>
                        <a:rPr lang="en-US" sz="1200" b="1" dirty="0" smtClean="0">
                          <a:latin typeface="Arial" panose="020B0604020202020204" pitchFamily="34" charset="0"/>
                          <a:cs typeface="Arial" panose="020B0604020202020204" pitchFamily="34" charset="0"/>
                        </a:rPr>
                        <a:t>66</a:t>
                      </a:r>
                      <a:endParaRPr lang="en-US" sz="1200" b="1" dirty="0">
                        <a:latin typeface="Arial" panose="020B0604020202020204" pitchFamily="34" charset="0"/>
                        <a:cs typeface="Arial" panose="020B0604020202020204" pitchFamily="34" charset="0"/>
                      </a:endParaRPr>
                    </a:p>
                  </a:txBody>
                  <a:tcPr anchor="ctr"/>
                </a:tc>
                <a:tc>
                  <a:txBody>
                    <a:bodyPr/>
                    <a:lstStyle/>
                    <a:p>
                      <a:pPr algn="ctr"/>
                      <a:r>
                        <a:rPr lang="en-US" sz="1200" dirty="0" smtClean="0">
                          <a:latin typeface="Arial" panose="020B0604020202020204" pitchFamily="34" charset="0"/>
                          <a:cs typeface="Arial" panose="020B0604020202020204" pitchFamily="34" charset="0"/>
                        </a:rPr>
                        <a:t>35%</a:t>
                      </a:r>
                      <a:endParaRPr lang="en-US" sz="1200" dirty="0">
                        <a:latin typeface="Arial" panose="020B0604020202020204" pitchFamily="34" charset="0"/>
                        <a:cs typeface="Arial" panose="020B0604020202020204" pitchFamily="34" charset="0"/>
                      </a:endParaRPr>
                    </a:p>
                  </a:txBody>
                  <a:tcPr anchor="ctr"/>
                </a:tc>
                <a:tc>
                  <a:txBody>
                    <a:bodyPr/>
                    <a:lstStyle/>
                    <a:p>
                      <a:pPr algn="ctr"/>
                      <a:r>
                        <a:rPr lang="en-US" sz="1200" b="1" dirty="0" smtClean="0">
                          <a:latin typeface="Arial" panose="020B0604020202020204" pitchFamily="34" charset="0"/>
                          <a:cs typeface="Arial" panose="020B0604020202020204" pitchFamily="34" charset="0"/>
                        </a:rPr>
                        <a:t>69</a:t>
                      </a:r>
                      <a:endParaRPr lang="en-US" sz="1200" b="1" dirty="0">
                        <a:latin typeface="Arial" panose="020B0604020202020204" pitchFamily="34" charset="0"/>
                        <a:cs typeface="Arial" panose="020B0604020202020204" pitchFamily="34" charset="0"/>
                      </a:endParaRPr>
                    </a:p>
                  </a:txBody>
                  <a:tcPr anchor="ctr"/>
                </a:tc>
                <a:tc>
                  <a:txBody>
                    <a:bodyPr/>
                    <a:lstStyle/>
                    <a:p>
                      <a:pPr algn="ctr"/>
                      <a:r>
                        <a:rPr lang="en-US" sz="1200" dirty="0" smtClean="0">
                          <a:latin typeface="Arial" panose="020B0604020202020204" pitchFamily="34" charset="0"/>
                          <a:cs typeface="Arial" panose="020B0604020202020204" pitchFamily="34" charset="0"/>
                        </a:rPr>
                        <a:t>40%</a:t>
                      </a:r>
                      <a:endParaRPr lang="en-US" sz="1200" dirty="0">
                        <a:latin typeface="Arial" panose="020B0604020202020204" pitchFamily="34" charset="0"/>
                        <a:cs typeface="Arial" panose="020B0604020202020204" pitchFamily="34" charset="0"/>
                      </a:endParaRPr>
                    </a:p>
                  </a:txBody>
                  <a:tcPr anchor="ctr"/>
                </a:tc>
              </a:tr>
              <a:tr h="0">
                <a:tc>
                  <a:txBody>
                    <a:bodyPr/>
                    <a:lstStyle/>
                    <a:p>
                      <a:pPr algn="ctr"/>
                      <a:r>
                        <a:rPr lang="en-US" sz="1200" b="1" dirty="0" smtClean="0">
                          <a:latin typeface="Arial" panose="020B0604020202020204" pitchFamily="34" charset="0"/>
                          <a:cs typeface="Arial" panose="020B0604020202020204" pitchFamily="34" charset="0"/>
                        </a:rPr>
                        <a:t>64</a:t>
                      </a:r>
                      <a:endParaRPr lang="en-US" sz="1200" b="1" dirty="0">
                        <a:latin typeface="Arial" panose="020B0604020202020204" pitchFamily="34" charset="0"/>
                        <a:cs typeface="Arial" panose="020B0604020202020204" pitchFamily="34" charset="0"/>
                      </a:endParaRPr>
                    </a:p>
                  </a:txBody>
                  <a:tcPr anchor="ctr"/>
                </a:tc>
                <a:tc>
                  <a:txBody>
                    <a:bodyPr/>
                    <a:lstStyle/>
                    <a:p>
                      <a:pPr algn="ctr"/>
                      <a:r>
                        <a:rPr lang="en-US" sz="1200" dirty="0" smtClean="0">
                          <a:latin typeface="Arial" panose="020B0604020202020204" pitchFamily="34" charset="0"/>
                          <a:cs typeface="Arial" panose="020B0604020202020204" pitchFamily="34" charset="0"/>
                        </a:rPr>
                        <a:t>19%</a:t>
                      </a:r>
                      <a:endParaRPr lang="en-US" sz="1200" dirty="0">
                        <a:latin typeface="Arial" panose="020B0604020202020204" pitchFamily="34" charset="0"/>
                        <a:cs typeface="Arial" panose="020B0604020202020204" pitchFamily="34" charset="0"/>
                      </a:endParaRPr>
                    </a:p>
                  </a:txBody>
                  <a:tcPr anchor="ctr"/>
                </a:tc>
                <a:tc>
                  <a:txBody>
                    <a:bodyPr/>
                    <a:lstStyle/>
                    <a:p>
                      <a:pPr algn="ctr"/>
                      <a:r>
                        <a:rPr lang="en-US" sz="1200" b="1" dirty="0" smtClean="0">
                          <a:latin typeface="Arial" panose="020B0604020202020204" pitchFamily="34" charset="0"/>
                          <a:cs typeface="Arial" panose="020B0604020202020204" pitchFamily="34" charset="0"/>
                        </a:rPr>
                        <a:t>67</a:t>
                      </a:r>
                      <a:endParaRPr lang="en-US" sz="1200" b="1" dirty="0">
                        <a:latin typeface="Arial" panose="020B0604020202020204" pitchFamily="34" charset="0"/>
                        <a:cs typeface="Arial" panose="020B0604020202020204" pitchFamily="34" charset="0"/>
                      </a:endParaRPr>
                    </a:p>
                  </a:txBody>
                  <a:tcPr anchor="ctr"/>
                </a:tc>
                <a:tc>
                  <a:txBody>
                    <a:bodyPr/>
                    <a:lstStyle/>
                    <a:p>
                      <a:pPr algn="ctr"/>
                      <a:r>
                        <a:rPr lang="en-US" sz="1200" dirty="0" smtClean="0">
                          <a:latin typeface="Arial" panose="020B0604020202020204" pitchFamily="34" charset="0"/>
                          <a:cs typeface="Arial" panose="020B0604020202020204" pitchFamily="34" charset="0"/>
                        </a:rPr>
                        <a:t>17%</a:t>
                      </a:r>
                      <a:endParaRPr lang="en-US" sz="1200" dirty="0">
                        <a:latin typeface="Arial" panose="020B0604020202020204" pitchFamily="34" charset="0"/>
                        <a:cs typeface="Arial" panose="020B0604020202020204" pitchFamily="34" charset="0"/>
                      </a:endParaRPr>
                    </a:p>
                  </a:txBody>
                  <a:tcPr anchor="ctr"/>
                </a:tc>
                <a:tc>
                  <a:txBody>
                    <a:bodyPr/>
                    <a:lstStyle/>
                    <a:p>
                      <a:pPr algn="ctr"/>
                      <a:r>
                        <a:rPr lang="en-US" sz="1200" b="1" dirty="0" smtClean="0">
                          <a:latin typeface="Arial" panose="020B0604020202020204" pitchFamily="34" charset="0"/>
                          <a:cs typeface="Arial" panose="020B0604020202020204" pitchFamily="34" charset="0"/>
                        </a:rPr>
                        <a:t>70+</a:t>
                      </a:r>
                      <a:endParaRPr lang="en-US" sz="1200" b="1" dirty="0">
                        <a:latin typeface="Arial" panose="020B0604020202020204" pitchFamily="34" charset="0"/>
                        <a:cs typeface="Arial" panose="020B0604020202020204" pitchFamily="34" charset="0"/>
                      </a:endParaRPr>
                    </a:p>
                  </a:txBody>
                  <a:tcPr anchor="ctr"/>
                </a:tc>
                <a:tc>
                  <a:txBody>
                    <a:bodyPr/>
                    <a:lstStyle/>
                    <a:p>
                      <a:pPr algn="ctr"/>
                      <a:r>
                        <a:rPr lang="en-US" sz="1200" dirty="0" smtClean="0">
                          <a:latin typeface="Arial" panose="020B0604020202020204" pitchFamily="34" charset="0"/>
                          <a:cs typeface="Arial" panose="020B0604020202020204" pitchFamily="34" charset="0"/>
                        </a:rPr>
                        <a:t>32%</a:t>
                      </a:r>
                      <a:endParaRPr lang="en-US" sz="1200" dirty="0">
                        <a:latin typeface="Arial" panose="020B0604020202020204" pitchFamily="34" charset="0"/>
                        <a:cs typeface="Arial" panose="020B0604020202020204" pitchFamily="34" charset="0"/>
                      </a:endParaRPr>
                    </a:p>
                  </a:txBody>
                  <a:tcPr anchor="ctr"/>
                </a:tc>
              </a:tr>
            </a:tbl>
          </a:graphicData>
        </a:graphic>
      </p:graphicFrame>
      <p:sp>
        <p:nvSpPr>
          <p:cNvPr id="7" name="TextBox 6"/>
          <p:cNvSpPr txBox="1"/>
          <p:nvPr/>
        </p:nvSpPr>
        <p:spPr>
          <a:xfrm>
            <a:off x="1143000" y="4398318"/>
            <a:ext cx="4419600" cy="230832"/>
          </a:xfrm>
          <a:prstGeom prst="rect">
            <a:avLst/>
          </a:prstGeom>
          <a:noFill/>
        </p:spPr>
        <p:txBody>
          <a:bodyPr wrap="square" rtlCol="0">
            <a:spAutoFit/>
          </a:bodyPr>
          <a:lstStyle/>
          <a:p>
            <a:r>
              <a:rPr lang="en-US" sz="900" i="1" dirty="0" smtClean="0"/>
              <a:t>Source: MHA Workforce Planning Tool</a:t>
            </a:r>
            <a:endParaRPr lang="en-US" sz="900" i="1" dirty="0"/>
          </a:p>
        </p:txBody>
      </p:sp>
    </p:spTree>
    <p:extLst>
      <p:ext uri="{BB962C8B-B14F-4D97-AF65-F5344CB8AC3E}">
        <p14:creationId xmlns:p14="http://schemas.microsoft.com/office/powerpoint/2010/main" val="256596514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sz="4200" dirty="0" smtClean="0">
                <a:latin typeface="Arial" charset="0"/>
                <a:cs typeface="Arial" charset="0"/>
              </a:rPr>
              <a:t>PCP Current Workforce Supply</a:t>
            </a:r>
          </a:p>
        </p:txBody>
      </p:sp>
      <p:sp>
        <p:nvSpPr>
          <p:cNvPr id="3" name="Content Placeholder 2"/>
          <p:cNvSpPr>
            <a:spLocks noGrp="1"/>
          </p:cNvSpPr>
          <p:nvPr>
            <p:ph idx="1"/>
          </p:nvPr>
        </p:nvSpPr>
        <p:spPr>
          <a:xfrm>
            <a:off x="152400" y="1447800"/>
            <a:ext cx="8610600" cy="5410200"/>
          </a:xfrm>
        </p:spPr>
        <p:txBody>
          <a:bodyPr>
            <a:noAutofit/>
          </a:bodyPr>
          <a:lstStyle/>
          <a:p>
            <a:pPr eaLnBrk="1" hangingPunct="1">
              <a:lnSpc>
                <a:spcPct val="80000"/>
              </a:lnSpc>
              <a:buSzPct val="100000"/>
              <a:defRPr/>
            </a:pPr>
            <a:r>
              <a:rPr lang="en-US" sz="1600" dirty="0" smtClean="0">
                <a:latin typeface="Arial" charset="0"/>
                <a:cs typeface="Arial" charset="0"/>
              </a:rPr>
              <a:t>The Minnesota Department of Health (MDH) reported </a:t>
            </a:r>
            <a:r>
              <a:rPr lang="en-US" sz="1600" dirty="0">
                <a:latin typeface="Arial" charset="0"/>
                <a:cs typeface="Arial" charset="0"/>
              </a:rPr>
              <a:t>total </a:t>
            </a:r>
            <a:r>
              <a:rPr lang="en-US" sz="1600" dirty="0" smtClean="0">
                <a:latin typeface="Arial" charset="0"/>
                <a:cs typeface="Arial" charset="0"/>
              </a:rPr>
              <a:t>active licensure </a:t>
            </a:r>
            <a:r>
              <a:rPr lang="en-US" sz="1600" dirty="0">
                <a:latin typeface="Arial" charset="0"/>
                <a:cs typeface="Arial" charset="0"/>
              </a:rPr>
              <a:t>of 5,787 </a:t>
            </a:r>
            <a:r>
              <a:rPr lang="en-US" sz="1600" dirty="0" smtClean="0">
                <a:latin typeface="Arial" charset="0"/>
                <a:cs typeface="Arial" charset="0"/>
              </a:rPr>
              <a:t>PCPs, </a:t>
            </a:r>
            <a:r>
              <a:rPr lang="en-US" sz="1600" dirty="0">
                <a:latin typeface="Arial" charset="0"/>
                <a:cs typeface="Arial" charset="0"/>
              </a:rPr>
              <a:t>though not all had a Minnesota address</a:t>
            </a:r>
          </a:p>
          <a:p>
            <a:pPr lvl="1" eaLnBrk="1" hangingPunct="1">
              <a:lnSpc>
                <a:spcPct val="80000"/>
              </a:lnSpc>
              <a:buSzPct val="100000"/>
              <a:defRPr/>
            </a:pPr>
            <a:endParaRPr lang="en-US" sz="1200" dirty="0" smtClean="0">
              <a:latin typeface="Arial" charset="0"/>
              <a:cs typeface="Arial" charset="0"/>
            </a:endParaRPr>
          </a:p>
          <a:p>
            <a:pPr eaLnBrk="1" hangingPunct="1">
              <a:lnSpc>
                <a:spcPct val="80000"/>
              </a:lnSpc>
              <a:buSzPct val="100000"/>
              <a:defRPr/>
            </a:pPr>
            <a:r>
              <a:rPr lang="en-US" sz="1600" dirty="0" smtClean="0">
                <a:latin typeface="Arial" charset="0"/>
                <a:cs typeface="Arial" charset="0"/>
              </a:rPr>
              <a:t>The Association of American Medical Colleges (AAMC) reports 5,621 PCPs in Minnesota, based on their analysis of the AMA </a:t>
            </a:r>
            <a:r>
              <a:rPr lang="en-US" sz="1600" dirty="0" err="1" smtClean="0">
                <a:latin typeface="Arial" charset="0"/>
                <a:cs typeface="Arial" charset="0"/>
              </a:rPr>
              <a:t>Masterfile</a:t>
            </a:r>
            <a:endParaRPr lang="en-US" sz="1600" dirty="0" smtClean="0">
              <a:latin typeface="Arial" charset="0"/>
              <a:cs typeface="Arial" charset="0"/>
            </a:endParaRPr>
          </a:p>
          <a:p>
            <a:pPr marL="346075" lvl="1" indent="0" eaLnBrk="1" hangingPunct="1">
              <a:lnSpc>
                <a:spcPct val="80000"/>
              </a:lnSpc>
              <a:buSzPct val="100000"/>
              <a:buNone/>
              <a:defRPr/>
            </a:pPr>
            <a:endParaRPr lang="en-US" sz="1200" dirty="0" smtClean="0">
              <a:latin typeface="Arial" charset="0"/>
              <a:cs typeface="Arial" charset="0"/>
            </a:endParaRPr>
          </a:p>
          <a:p>
            <a:pPr eaLnBrk="1" hangingPunct="1">
              <a:lnSpc>
                <a:spcPct val="80000"/>
              </a:lnSpc>
              <a:buSzPct val="100000"/>
              <a:defRPr/>
            </a:pPr>
            <a:r>
              <a:rPr lang="en-US" sz="1600" dirty="0" smtClean="0">
                <a:latin typeface="Arial" charset="0"/>
                <a:cs typeface="Arial" charset="0"/>
              </a:rPr>
              <a:t>The AAMC number of 5,621 will be used as the starting supply for this study because it controls for location of practice, and showed the lowest level of current  supply, assuming that employment conditions are in equilibrium </a:t>
            </a:r>
          </a:p>
          <a:p>
            <a:pPr lvl="1" eaLnBrk="1" hangingPunct="1">
              <a:lnSpc>
                <a:spcPct val="80000"/>
              </a:lnSpc>
              <a:buSzPct val="100000"/>
              <a:defRPr/>
            </a:pPr>
            <a:r>
              <a:rPr lang="en-US" sz="1400" dirty="0" smtClean="0">
                <a:latin typeface="Arial" charset="0"/>
                <a:cs typeface="Arial" charset="0"/>
              </a:rPr>
              <a:t>As such, this basis will be used to scale the MHA dataset to project the current workforce</a:t>
            </a:r>
          </a:p>
          <a:p>
            <a:pPr lvl="1" eaLnBrk="1" hangingPunct="1">
              <a:lnSpc>
                <a:spcPct val="80000"/>
              </a:lnSpc>
              <a:buSzPct val="100000"/>
              <a:defRPr/>
            </a:pPr>
            <a:r>
              <a:rPr lang="en-US" sz="1400" dirty="0" smtClean="0">
                <a:latin typeface="Arial" charset="0"/>
                <a:cs typeface="Arial" charset="0"/>
              </a:rPr>
              <a:t>Final starting labor supply assumed to be 5,059 on a FTE adjusted basis (0.90 FTE)</a:t>
            </a:r>
          </a:p>
          <a:p>
            <a:pPr lvl="1" eaLnBrk="1" hangingPunct="1">
              <a:lnSpc>
                <a:spcPct val="80000"/>
              </a:lnSpc>
              <a:buSzPct val="100000"/>
              <a:defRPr/>
            </a:pPr>
            <a:r>
              <a:rPr lang="en-US" sz="1400" dirty="0" smtClean="0">
                <a:latin typeface="Arial" charset="0"/>
                <a:cs typeface="Arial" charset="0"/>
              </a:rPr>
              <a:t>0.90 FTE assumption is drawn from data analysis from the MHA dataset</a:t>
            </a:r>
          </a:p>
          <a:p>
            <a:pPr lvl="1" eaLnBrk="1" hangingPunct="1">
              <a:lnSpc>
                <a:spcPct val="80000"/>
              </a:lnSpc>
              <a:buSzPct val="100000"/>
              <a:defRPr/>
            </a:pPr>
            <a:endParaRPr lang="en-US" sz="1200" dirty="0" smtClean="0">
              <a:latin typeface="Arial" charset="0"/>
              <a:cs typeface="Arial" charset="0"/>
            </a:endParaRPr>
          </a:p>
          <a:p>
            <a:pPr eaLnBrk="1" hangingPunct="1">
              <a:lnSpc>
                <a:spcPct val="80000"/>
              </a:lnSpc>
              <a:buSzPct val="100000"/>
              <a:defRPr/>
            </a:pPr>
            <a:r>
              <a:rPr lang="en-US" sz="1600" dirty="0" smtClean="0">
                <a:latin typeface="Arial" charset="0"/>
                <a:cs typeface="Arial" charset="0"/>
              </a:rPr>
              <a:t>The MHA workforce tool’s dataset covers </a:t>
            </a:r>
            <a:r>
              <a:rPr lang="en-US" sz="1600" dirty="0">
                <a:latin typeface="Arial" charset="0"/>
                <a:cs typeface="Arial" charset="0"/>
              </a:rPr>
              <a:t>2,296 FTEs (2,977 individuals)</a:t>
            </a:r>
          </a:p>
          <a:p>
            <a:pPr lvl="1" eaLnBrk="1" hangingPunct="1">
              <a:lnSpc>
                <a:spcPct val="80000"/>
              </a:lnSpc>
              <a:buSzPct val="100000"/>
              <a:defRPr/>
            </a:pPr>
            <a:r>
              <a:rPr lang="en-US" sz="1400" dirty="0" smtClean="0">
                <a:latin typeface="Arial" charset="0"/>
                <a:cs typeface="Arial" charset="0"/>
              </a:rPr>
              <a:t>The age distribution is similar to that reported by the MDH, so the MHA dataset was scaled up to the aggregate current FTE supply (5,059) for projection purposes</a:t>
            </a:r>
          </a:p>
          <a:p>
            <a:pPr lvl="1" eaLnBrk="1" hangingPunct="1">
              <a:lnSpc>
                <a:spcPct val="80000"/>
              </a:lnSpc>
              <a:buSzPct val="100000"/>
              <a:defRPr/>
            </a:pPr>
            <a:endParaRPr lang="en-US" sz="1200" dirty="0" smtClean="0">
              <a:latin typeface="Arial" charset="0"/>
              <a:cs typeface="Arial" charset="0"/>
            </a:endParaRPr>
          </a:p>
          <a:p>
            <a:pPr eaLnBrk="1" hangingPunct="1">
              <a:lnSpc>
                <a:spcPct val="80000"/>
              </a:lnSpc>
              <a:buSzPct val="100000"/>
              <a:defRPr/>
            </a:pPr>
            <a:r>
              <a:rPr lang="en-US" sz="1600" dirty="0" smtClean="0">
                <a:latin typeface="Arial" charset="0"/>
                <a:cs typeface="Arial" charset="0"/>
              </a:rPr>
              <a:t>Exits </a:t>
            </a:r>
            <a:r>
              <a:rPr lang="en-US" sz="1600" dirty="0">
                <a:latin typeface="Arial" charset="0"/>
                <a:cs typeface="Arial" charset="0"/>
              </a:rPr>
              <a:t>from the population due to permanent disability, death and retirement are modeled using </a:t>
            </a:r>
            <a:r>
              <a:rPr lang="en-US" sz="1600" dirty="0" smtClean="0">
                <a:latin typeface="Arial" charset="0"/>
                <a:cs typeface="Arial" charset="0"/>
              </a:rPr>
              <a:t>assumptions </a:t>
            </a:r>
            <a:r>
              <a:rPr lang="en-US" sz="1600" dirty="0">
                <a:latin typeface="Arial" charset="0"/>
                <a:cs typeface="Arial" charset="0"/>
              </a:rPr>
              <a:t>derived from the MHA workforce tool </a:t>
            </a:r>
            <a:r>
              <a:rPr lang="en-US" sz="1600" dirty="0" smtClean="0">
                <a:latin typeface="Arial" charset="0"/>
                <a:cs typeface="Arial" charset="0"/>
              </a:rPr>
              <a:t>dataset </a:t>
            </a:r>
            <a:r>
              <a:rPr lang="en-US" sz="1600" dirty="0">
                <a:latin typeface="Arial" charset="0"/>
                <a:cs typeface="Arial" charset="0"/>
              </a:rPr>
              <a:t>(see page </a:t>
            </a:r>
            <a:r>
              <a:rPr lang="en-US" sz="1600" dirty="0" smtClean="0">
                <a:latin typeface="Arial" charset="0"/>
                <a:cs typeface="Arial" charset="0"/>
              </a:rPr>
              <a:t>25 </a:t>
            </a:r>
            <a:r>
              <a:rPr lang="en-US" sz="1600" dirty="0">
                <a:latin typeface="Arial" charset="0"/>
                <a:cs typeface="Arial" charset="0"/>
              </a:rPr>
              <a:t>for </a:t>
            </a:r>
            <a:r>
              <a:rPr lang="en-US" sz="1600" dirty="0" smtClean="0">
                <a:latin typeface="Arial" charset="0"/>
                <a:cs typeface="Arial" charset="0"/>
              </a:rPr>
              <a:t>details)</a:t>
            </a:r>
            <a:endParaRPr lang="en-US" sz="1600" dirty="0">
              <a:latin typeface="Arial" charset="0"/>
              <a:cs typeface="Arial" charset="0"/>
            </a:endParaRPr>
          </a:p>
        </p:txBody>
      </p:sp>
      <p:sp>
        <p:nvSpPr>
          <p:cNvPr id="6" name="Rectangle 5"/>
          <p:cNvSpPr/>
          <p:nvPr/>
        </p:nvSpPr>
        <p:spPr>
          <a:xfrm>
            <a:off x="8686800" y="6629400"/>
            <a:ext cx="4572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fld id="{62DB2EFC-25E8-49E4-A566-6FC02C0CBCDC}" type="slidenum">
              <a:rPr lang="en-US" sz="1500" smtClean="0">
                <a:solidFill>
                  <a:schemeClr val="tx1"/>
                </a:solidFill>
                <a:latin typeface="Arial" pitchFamily="34" charset="0"/>
                <a:cs typeface="Arial" pitchFamily="34" charset="0"/>
              </a:rPr>
              <a:t>21</a:t>
            </a:fld>
            <a:endParaRPr lang="en-US" sz="15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60205788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sz="4200" dirty="0" smtClean="0">
                <a:latin typeface="Arial" panose="020B0604020202020204" pitchFamily="34" charset="0"/>
              </a:rPr>
              <a:t>PCP New Graduates</a:t>
            </a:r>
          </a:p>
        </p:txBody>
      </p:sp>
      <p:sp>
        <p:nvSpPr>
          <p:cNvPr id="3" name="Content Placeholder 2"/>
          <p:cNvSpPr>
            <a:spLocks noGrp="1"/>
          </p:cNvSpPr>
          <p:nvPr>
            <p:ph idx="1"/>
          </p:nvPr>
        </p:nvSpPr>
        <p:spPr>
          <a:xfrm>
            <a:off x="114300" y="1447800"/>
            <a:ext cx="8839200" cy="5410200"/>
          </a:xfrm>
        </p:spPr>
        <p:txBody>
          <a:bodyPr>
            <a:normAutofit/>
          </a:bodyPr>
          <a:lstStyle/>
          <a:p>
            <a:pPr eaLnBrk="1" hangingPunct="1">
              <a:lnSpc>
                <a:spcPct val="80000"/>
              </a:lnSpc>
              <a:buSzPct val="100000"/>
              <a:defRPr/>
            </a:pPr>
            <a:r>
              <a:rPr lang="en-US" sz="1400" dirty="0" smtClean="0">
                <a:latin typeface="Arial" panose="020B0604020202020204" pitchFamily="34" charset="0"/>
                <a:cs typeface="Arial" panose="020B0604020202020204" pitchFamily="34" charset="0"/>
              </a:rPr>
              <a:t>The supply of new PCPs is dictated by number of individuals completing both “undergraduate” (medical school) and “graduate” (residency) programs and passing board examinations</a:t>
            </a:r>
          </a:p>
          <a:p>
            <a:pPr eaLnBrk="1" hangingPunct="1">
              <a:lnSpc>
                <a:spcPct val="80000"/>
              </a:lnSpc>
              <a:buSzPct val="100000"/>
              <a:defRPr/>
            </a:pPr>
            <a:r>
              <a:rPr lang="en-US" sz="1400" dirty="0" smtClean="0">
                <a:latin typeface="Arial" panose="020B0604020202020204" pitchFamily="34" charset="0"/>
                <a:cs typeface="Arial" panose="020B0604020202020204" pitchFamily="34" charset="0"/>
              </a:rPr>
              <a:t>The growth in Minnesota Graduate Medical Education (GME) has been very slow in recent history</a:t>
            </a:r>
          </a:p>
          <a:p>
            <a:pPr eaLnBrk="1" hangingPunct="1">
              <a:lnSpc>
                <a:spcPct val="80000"/>
              </a:lnSpc>
              <a:buSzPct val="100000"/>
              <a:defRPr/>
            </a:pPr>
            <a:endParaRPr lang="en-US" sz="1400" dirty="0" smtClean="0">
              <a:latin typeface="Arial" panose="020B0604020202020204" pitchFamily="34" charset="0"/>
              <a:cs typeface="Arial" panose="020B0604020202020204" pitchFamily="34" charset="0"/>
            </a:endParaRPr>
          </a:p>
          <a:p>
            <a:pPr eaLnBrk="1" hangingPunct="1">
              <a:lnSpc>
                <a:spcPct val="80000"/>
              </a:lnSpc>
              <a:buSzPct val="100000"/>
              <a:defRPr/>
            </a:pPr>
            <a:endParaRPr lang="en-US" sz="1400" dirty="0" smtClean="0">
              <a:latin typeface="Arial" panose="020B0604020202020204" pitchFamily="34" charset="0"/>
              <a:cs typeface="Arial" panose="020B0604020202020204" pitchFamily="34" charset="0"/>
            </a:endParaRPr>
          </a:p>
          <a:p>
            <a:pPr eaLnBrk="1" hangingPunct="1">
              <a:lnSpc>
                <a:spcPct val="80000"/>
              </a:lnSpc>
              <a:buSzPct val="100000"/>
              <a:defRPr/>
            </a:pPr>
            <a:endParaRPr lang="en-US" sz="1400" dirty="0" smtClean="0">
              <a:latin typeface="Arial" panose="020B0604020202020204" pitchFamily="34" charset="0"/>
              <a:cs typeface="Arial" panose="020B0604020202020204" pitchFamily="34" charset="0"/>
            </a:endParaRPr>
          </a:p>
          <a:p>
            <a:pPr eaLnBrk="1" hangingPunct="1">
              <a:lnSpc>
                <a:spcPct val="80000"/>
              </a:lnSpc>
              <a:buSzPct val="100000"/>
              <a:defRPr/>
            </a:pPr>
            <a:endParaRPr lang="en-US" sz="1400" dirty="0" smtClean="0">
              <a:latin typeface="Arial" panose="020B0604020202020204" pitchFamily="34" charset="0"/>
              <a:cs typeface="Arial" panose="020B0604020202020204" pitchFamily="34" charset="0"/>
            </a:endParaRPr>
          </a:p>
          <a:p>
            <a:pPr eaLnBrk="1" hangingPunct="1">
              <a:lnSpc>
                <a:spcPct val="80000"/>
              </a:lnSpc>
              <a:buSzPct val="100000"/>
              <a:defRPr/>
            </a:pPr>
            <a:endParaRPr lang="en-US" sz="1400" dirty="0" smtClean="0">
              <a:latin typeface="Arial" panose="020B0604020202020204" pitchFamily="34" charset="0"/>
              <a:cs typeface="Arial" panose="020B0604020202020204" pitchFamily="34" charset="0"/>
            </a:endParaRPr>
          </a:p>
          <a:p>
            <a:pPr eaLnBrk="1" hangingPunct="1">
              <a:lnSpc>
                <a:spcPct val="80000"/>
              </a:lnSpc>
              <a:buSzPct val="100000"/>
              <a:defRPr/>
            </a:pPr>
            <a:endParaRPr lang="en-US" sz="1400" dirty="0" smtClean="0">
              <a:latin typeface="Arial" panose="020B0604020202020204" pitchFamily="34" charset="0"/>
              <a:cs typeface="Arial" panose="020B0604020202020204" pitchFamily="34" charset="0"/>
            </a:endParaRPr>
          </a:p>
          <a:p>
            <a:pPr eaLnBrk="1" hangingPunct="1">
              <a:lnSpc>
                <a:spcPct val="80000"/>
              </a:lnSpc>
              <a:buSzPct val="100000"/>
              <a:defRPr/>
            </a:pPr>
            <a:endParaRPr lang="en-US" sz="1400" dirty="0" smtClean="0">
              <a:latin typeface="Arial" panose="020B0604020202020204" pitchFamily="34" charset="0"/>
              <a:cs typeface="Arial" panose="020B0604020202020204" pitchFamily="34" charset="0"/>
            </a:endParaRPr>
          </a:p>
          <a:p>
            <a:pPr eaLnBrk="1" hangingPunct="1">
              <a:lnSpc>
                <a:spcPct val="80000"/>
              </a:lnSpc>
              <a:buSzPct val="100000"/>
              <a:defRPr/>
            </a:pPr>
            <a:endParaRPr lang="en-US" sz="1400" dirty="0" smtClean="0">
              <a:latin typeface="Arial" panose="020B0604020202020204" pitchFamily="34" charset="0"/>
              <a:cs typeface="Arial" panose="020B0604020202020204" pitchFamily="34" charset="0"/>
            </a:endParaRPr>
          </a:p>
          <a:p>
            <a:pPr eaLnBrk="1" hangingPunct="1">
              <a:lnSpc>
                <a:spcPct val="80000"/>
              </a:lnSpc>
              <a:buSzPct val="100000"/>
              <a:defRPr/>
            </a:pPr>
            <a:endParaRPr lang="en-US" sz="700" dirty="0" smtClean="0">
              <a:latin typeface="Arial" panose="020B0604020202020204" pitchFamily="34" charset="0"/>
              <a:cs typeface="Arial" panose="020B0604020202020204" pitchFamily="34" charset="0"/>
            </a:endParaRPr>
          </a:p>
          <a:p>
            <a:pPr eaLnBrk="1" hangingPunct="1">
              <a:lnSpc>
                <a:spcPct val="80000"/>
              </a:lnSpc>
              <a:buSzPct val="100000"/>
              <a:defRPr/>
            </a:pPr>
            <a:endParaRPr lang="en-US" sz="1400" dirty="0" smtClean="0">
              <a:latin typeface="Arial" panose="020B0604020202020204" pitchFamily="34" charset="0"/>
              <a:cs typeface="Arial" panose="020B0604020202020204" pitchFamily="34" charset="0"/>
            </a:endParaRPr>
          </a:p>
          <a:p>
            <a:pPr lvl="1" eaLnBrk="1" hangingPunct="1">
              <a:lnSpc>
                <a:spcPct val="80000"/>
              </a:lnSpc>
              <a:buSzPct val="100000"/>
              <a:defRPr/>
            </a:pPr>
            <a:endParaRPr lang="en-US" sz="1000" dirty="0" smtClean="0">
              <a:latin typeface="Arial" panose="020B0604020202020204" pitchFamily="34" charset="0"/>
              <a:cs typeface="Arial" panose="020B0604020202020204" pitchFamily="34" charset="0"/>
            </a:endParaRPr>
          </a:p>
          <a:p>
            <a:pPr eaLnBrk="1" hangingPunct="1">
              <a:lnSpc>
                <a:spcPct val="80000"/>
              </a:lnSpc>
              <a:buSzPct val="100000"/>
              <a:defRPr/>
            </a:pPr>
            <a:r>
              <a:rPr lang="en-US" sz="1400" dirty="0" smtClean="0">
                <a:latin typeface="Arial" panose="020B0604020202020204" pitchFamily="34" charset="0"/>
                <a:cs typeface="Arial" panose="020B0604020202020204" pitchFamily="34" charset="0"/>
              </a:rPr>
              <a:t>GME growth is difficult, as residency programs face funding and clinical space challenges </a:t>
            </a:r>
          </a:p>
          <a:p>
            <a:pPr eaLnBrk="1" hangingPunct="1">
              <a:lnSpc>
                <a:spcPct val="80000"/>
              </a:lnSpc>
              <a:buSzPct val="100000"/>
              <a:defRPr/>
            </a:pPr>
            <a:r>
              <a:rPr lang="en-US" sz="1400" dirty="0" smtClean="0">
                <a:latin typeface="Arial" panose="020B0604020202020204" pitchFamily="34" charset="0"/>
                <a:cs typeface="Arial" panose="020B0604020202020204" pitchFamily="34" charset="0"/>
              </a:rPr>
              <a:t>A similar dataset compiled by the AAMC from 2001 to 2011 showed actual residency program enrollment sizes increased by roughly 1.25% on a compound annual basis</a:t>
            </a:r>
          </a:p>
          <a:p>
            <a:pPr lvl="1" eaLnBrk="1" hangingPunct="1">
              <a:lnSpc>
                <a:spcPct val="80000"/>
              </a:lnSpc>
              <a:buSzPct val="100000"/>
              <a:defRPr/>
            </a:pPr>
            <a:r>
              <a:rPr lang="en-US" sz="1100" dirty="0" smtClean="0">
                <a:latin typeface="Arial" panose="020B0604020202020204" pitchFamily="34" charset="0"/>
                <a:cs typeface="Arial" panose="020B0604020202020204" pitchFamily="34" charset="0"/>
              </a:rPr>
              <a:t>This data point is useful for verification, but in recent history substantially all Minnesota spots have filled to capacity; for example, in 2014 only three Minnesota spots did not fill, all in the Duluth Family Medicine program</a:t>
            </a:r>
          </a:p>
          <a:p>
            <a:pPr eaLnBrk="1" hangingPunct="1">
              <a:lnSpc>
                <a:spcPct val="80000"/>
              </a:lnSpc>
              <a:buSzPct val="100000"/>
              <a:defRPr/>
            </a:pPr>
            <a:r>
              <a:rPr lang="en-US" sz="1400" dirty="0" smtClean="0">
                <a:latin typeface="Arial" panose="020B0604020202020204" pitchFamily="34" charset="0"/>
                <a:cs typeface="Arial" panose="020B0604020202020204" pitchFamily="34" charset="0"/>
              </a:rPr>
              <a:t>As such, the baseline forecast scenario is projected with zero Minnesota GME growth</a:t>
            </a:r>
          </a:p>
          <a:p>
            <a:pPr eaLnBrk="1" hangingPunct="1">
              <a:lnSpc>
                <a:spcPct val="80000"/>
              </a:lnSpc>
              <a:buSzPct val="100000"/>
              <a:defRPr/>
            </a:pPr>
            <a:r>
              <a:rPr lang="en-US" sz="1400" dirty="0" smtClean="0">
                <a:latin typeface="Arial" panose="020B0604020202020204" pitchFamily="34" charset="0"/>
                <a:cs typeface="Arial" panose="020B0604020202020204" pitchFamily="34" charset="0"/>
              </a:rPr>
              <a:t>Many internal medicine and pediatric residents will choose to specialize</a:t>
            </a:r>
          </a:p>
          <a:p>
            <a:pPr lvl="1" eaLnBrk="1" hangingPunct="1">
              <a:lnSpc>
                <a:spcPct val="80000"/>
              </a:lnSpc>
              <a:buSzPct val="100000"/>
              <a:defRPr/>
            </a:pPr>
            <a:r>
              <a:rPr lang="en-US" sz="1100" dirty="0" smtClean="0">
                <a:latin typeface="Arial" panose="020B0604020202020204" pitchFamily="34" charset="0"/>
                <a:cs typeface="Arial" panose="020B0604020202020204" pitchFamily="34" charset="0"/>
              </a:rPr>
              <a:t>Historic data shows roughly 60% of the internal medicine grads specialize, 40% of pediatrics, few for family medicine</a:t>
            </a:r>
          </a:p>
          <a:p>
            <a:pPr lvl="1" eaLnBrk="1" hangingPunct="1">
              <a:lnSpc>
                <a:spcPct val="80000"/>
              </a:lnSpc>
              <a:buSzPct val="100000"/>
              <a:defRPr/>
            </a:pPr>
            <a:r>
              <a:rPr lang="en-US" sz="1100" dirty="0" smtClean="0">
                <a:latin typeface="Arial" panose="020B0604020202020204" pitchFamily="34" charset="0"/>
                <a:cs typeface="Arial" panose="020B0604020202020204" pitchFamily="34" charset="0"/>
              </a:rPr>
              <a:t>Starting new graduate PCP supply of 148 new individuals per year, 133 FTE adjusted new individuals per year</a:t>
            </a:r>
          </a:p>
          <a:p>
            <a:pPr eaLnBrk="1" hangingPunct="1">
              <a:lnSpc>
                <a:spcPct val="80000"/>
              </a:lnSpc>
              <a:buSzPct val="100000"/>
              <a:defRPr/>
            </a:pPr>
            <a:r>
              <a:rPr lang="en-US" sz="1400" dirty="0" smtClean="0">
                <a:latin typeface="Arial" panose="020B0604020202020204" pitchFamily="34" charset="0"/>
                <a:cs typeface="Arial" panose="020B0604020202020204" pitchFamily="34" charset="0"/>
              </a:rPr>
              <a:t>We have assumed that board examinations are passed at a rate of 100%</a:t>
            </a:r>
            <a:endParaRPr lang="en-US" sz="1100" dirty="0" smtClean="0">
              <a:latin typeface="Arial" panose="020B0604020202020204" pitchFamily="34" charset="0"/>
              <a:cs typeface="Arial" panose="020B0604020202020204" pitchFamily="34" charset="0"/>
            </a:endParaRPr>
          </a:p>
          <a:p>
            <a:pPr eaLnBrk="1" hangingPunct="1">
              <a:lnSpc>
                <a:spcPct val="80000"/>
              </a:lnSpc>
              <a:buSzPct val="100000"/>
              <a:defRPr/>
            </a:pPr>
            <a:r>
              <a:rPr lang="en-US" sz="1400" dirty="0" smtClean="0">
                <a:latin typeface="Arial" panose="020B0604020202020204" pitchFamily="34" charset="0"/>
                <a:cs typeface="Arial" panose="020B0604020202020204" pitchFamily="34" charset="0"/>
              </a:rPr>
              <a:t>Finally, the degree to which PCPs are likely to work is based on employee preference and is likely to be less than one FTE position </a:t>
            </a:r>
            <a:r>
              <a:rPr lang="en-US" sz="1100" dirty="0" smtClean="0">
                <a:latin typeface="Arial" panose="020B0604020202020204" pitchFamily="34" charset="0"/>
                <a:cs typeface="Arial" panose="020B0604020202020204" pitchFamily="34" charset="0"/>
              </a:rPr>
              <a:t>(the MHA dataset finds this figure to be approximately 0.90 FTE)</a:t>
            </a:r>
            <a:endParaRPr lang="en-US" sz="1100" dirty="0">
              <a:latin typeface="Arial" panose="020B0604020202020204" pitchFamily="34" charset="0"/>
              <a:cs typeface="Arial" panose="020B060402020202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454558509"/>
              </p:ext>
            </p:extLst>
          </p:nvPr>
        </p:nvGraphicFramePr>
        <p:xfrm>
          <a:off x="685800" y="2857500"/>
          <a:ext cx="6512256" cy="1133475"/>
        </p:xfrm>
        <a:graphic>
          <a:graphicData uri="http://schemas.openxmlformats.org/drawingml/2006/table">
            <a:tbl>
              <a:tblPr/>
              <a:tblGrid>
                <a:gridCol w="1254456"/>
                <a:gridCol w="584200"/>
                <a:gridCol w="584200"/>
                <a:gridCol w="584200"/>
                <a:gridCol w="584200"/>
                <a:gridCol w="584200"/>
                <a:gridCol w="584200"/>
                <a:gridCol w="584200"/>
                <a:gridCol w="584200"/>
                <a:gridCol w="584200"/>
              </a:tblGrid>
              <a:tr h="161925">
                <a:tc>
                  <a:txBody>
                    <a:bodyPr/>
                    <a:lstStyle/>
                    <a:p>
                      <a:pPr algn="l" fontAlgn="b"/>
                      <a:r>
                        <a:rPr lang="en-US" sz="1000" b="1" i="0" u="none" strike="noStrike" dirty="0">
                          <a:solidFill>
                            <a:srgbClr val="FFFFFF"/>
                          </a:solidFill>
                          <a:effectLst/>
                          <a:latin typeface="Arial"/>
                        </a:rPr>
                        <a:t>Year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59C"/>
                    </a:solidFill>
                  </a:tcPr>
                </a:tc>
                <a:tc>
                  <a:txBody>
                    <a:bodyPr/>
                    <a:lstStyle/>
                    <a:p>
                      <a:pPr algn="r" fontAlgn="b"/>
                      <a:r>
                        <a:rPr lang="en-US" sz="1000" b="1" i="0" u="none" strike="noStrike" dirty="0" smtClean="0">
                          <a:solidFill>
                            <a:srgbClr val="FFFFFF"/>
                          </a:solidFill>
                          <a:effectLst/>
                          <a:latin typeface="Arial"/>
                        </a:rPr>
                        <a:t>2006</a:t>
                      </a:r>
                      <a:endParaRPr lang="en-US" sz="1000" b="1" i="0" u="none" strike="noStrike" dirty="0">
                        <a:solidFill>
                          <a:srgbClr val="FFFFFF"/>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59C"/>
                    </a:solidFill>
                  </a:tcPr>
                </a:tc>
                <a:tc>
                  <a:txBody>
                    <a:bodyPr/>
                    <a:lstStyle/>
                    <a:p>
                      <a:pPr algn="r" fontAlgn="b"/>
                      <a:r>
                        <a:rPr lang="en-US" sz="1000" b="1" i="0" u="none" strike="noStrike" dirty="0" smtClean="0">
                          <a:solidFill>
                            <a:srgbClr val="FFFFFF"/>
                          </a:solidFill>
                          <a:effectLst/>
                          <a:latin typeface="Arial"/>
                        </a:rPr>
                        <a:t>2007</a:t>
                      </a:r>
                      <a:endParaRPr lang="en-US" sz="1000" b="1" i="0" u="none" strike="noStrike" dirty="0">
                        <a:solidFill>
                          <a:srgbClr val="FFFFFF"/>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59C"/>
                    </a:solidFill>
                  </a:tcPr>
                </a:tc>
                <a:tc>
                  <a:txBody>
                    <a:bodyPr/>
                    <a:lstStyle/>
                    <a:p>
                      <a:pPr algn="r" fontAlgn="b"/>
                      <a:r>
                        <a:rPr lang="en-US" sz="1000" b="1" i="0" u="none" strike="noStrike" dirty="0" smtClean="0">
                          <a:solidFill>
                            <a:srgbClr val="FFFFFF"/>
                          </a:solidFill>
                          <a:effectLst/>
                          <a:latin typeface="Arial"/>
                        </a:rPr>
                        <a:t>2008</a:t>
                      </a:r>
                      <a:endParaRPr lang="en-US" sz="1000" b="1" i="0" u="none" strike="noStrike" dirty="0">
                        <a:solidFill>
                          <a:srgbClr val="FFFFFF"/>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59C"/>
                    </a:solidFill>
                  </a:tcPr>
                </a:tc>
                <a:tc>
                  <a:txBody>
                    <a:bodyPr/>
                    <a:lstStyle/>
                    <a:p>
                      <a:pPr algn="r" fontAlgn="b"/>
                      <a:r>
                        <a:rPr lang="en-US" sz="1000" b="1" i="0" u="none" strike="noStrike" dirty="0">
                          <a:solidFill>
                            <a:srgbClr val="FFFFFF"/>
                          </a:solidFill>
                          <a:effectLst/>
                          <a:latin typeface="Arial"/>
                        </a:rPr>
                        <a:t>2009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59C"/>
                    </a:solidFill>
                  </a:tcPr>
                </a:tc>
                <a:tc>
                  <a:txBody>
                    <a:bodyPr/>
                    <a:lstStyle/>
                    <a:p>
                      <a:pPr algn="r" fontAlgn="b"/>
                      <a:r>
                        <a:rPr lang="en-US" sz="1000" b="1" i="0" u="none" strike="noStrike" dirty="0">
                          <a:solidFill>
                            <a:srgbClr val="FFFFFF"/>
                          </a:solidFill>
                          <a:effectLst/>
                          <a:latin typeface="Arial"/>
                        </a:rPr>
                        <a:t>2010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59C"/>
                    </a:solidFill>
                  </a:tcPr>
                </a:tc>
                <a:tc>
                  <a:txBody>
                    <a:bodyPr/>
                    <a:lstStyle/>
                    <a:p>
                      <a:pPr algn="r" fontAlgn="b"/>
                      <a:r>
                        <a:rPr lang="en-US" sz="1000" b="1" i="0" u="none" strike="noStrike" dirty="0">
                          <a:solidFill>
                            <a:srgbClr val="FFFFFF"/>
                          </a:solidFill>
                          <a:effectLst/>
                          <a:latin typeface="Arial"/>
                        </a:rPr>
                        <a:t>2011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59C"/>
                    </a:solidFill>
                  </a:tcPr>
                </a:tc>
                <a:tc>
                  <a:txBody>
                    <a:bodyPr/>
                    <a:lstStyle/>
                    <a:p>
                      <a:pPr algn="r" fontAlgn="b"/>
                      <a:r>
                        <a:rPr lang="en-US" sz="1000" b="1" i="0" u="none" strike="noStrike" dirty="0">
                          <a:solidFill>
                            <a:srgbClr val="FFFFFF"/>
                          </a:solidFill>
                          <a:effectLst/>
                          <a:latin typeface="Arial"/>
                        </a:rPr>
                        <a:t>2012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59C"/>
                    </a:solidFill>
                  </a:tcPr>
                </a:tc>
                <a:tc>
                  <a:txBody>
                    <a:bodyPr/>
                    <a:lstStyle/>
                    <a:p>
                      <a:pPr algn="r" fontAlgn="b"/>
                      <a:r>
                        <a:rPr lang="en-US" sz="1000" b="1" i="0" u="none" strike="noStrike" dirty="0">
                          <a:solidFill>
                            <a:srgbClr val="FFFFFF"/>
                          </a:solidFill>
                          <a:effectLst/>
                          <a:latin typeface="Arial"/>
                        </a:rPr>
                        <a:t>2013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59C"/>
                    </a:solidFill>
                  </a:tcPr>
                </a:tc>
                <a:tc>
                  <a:txBody>
                    <a:bodyPr/>
                    <a:lstStyle/>
                    <a:p>
                      <a:pPr algn="r" fontAlgn="b"/>
                      <a:r>
                        <a:rPr lang="en-US" sz="1000" b="1" i="0" u="none" strike="noStrike" dirty="0" smtClean="0">
                          <a:solidFill>
                            <a:srgbClr val="FFFFFF"/>
                          </a:solidFill>
                          <a:effectLst/>
                          <a:latin typeface="Arial"/>
                        </a:rPr>
                        <a:t>2014</a:t>
                      </a:r>
                      <a:endParaRPr lang="en-US" sz="1000" b="1" i="0" u="none" strike="noStrike" dirty="0">
                        <a:solidFill>
                          <a:srgbClr val="FFFFFF"/>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59C"/>
                    </a:solidFill>
                  </a:tcPr>
                </a:tc>
              </a:tr>
              <a:tr h="161925">
                <a:tc>
                  <a:txBody>
                    <a:bodyPr/>
                    <a:lstStyle/>
                    <a:p>
                      <a:pPr algn="l" fontAlgn="b"/>
                      <a:r>
                        <a:rPr lang="en-US" sz="1000" b="0" i="0" u="none" strike="noStrike" dirty="0" smtClean="0">
                          <a:solidFill>
                            <a:srgbClr val="FFFFFF"/>
                          </a:solidFill>
                          <a:effectLst/>
                          <a:latin typeface="Arial"/>
                        </a:rPr>
                        <a:t>Family</a:t>
                      </a:r>
                      <a:r>
                        <a:rPr lang="en-US" sz="1000" b="0" i="0" u="none" strike="noStrike" baseline="0" dirty="0" smtClean="0">
                          <a:solidFill>
                            <a:srgbClr val="FFFFFF"/>
                          </a:solidFill>
                          <a:effectLst/>
                          <a:latin typeface="Arial"/>
                        </a:rPr>
                        <a:t> Medicine</a:t>
                      </a:r>
                      <a:endParaRPr lang="en-US" sz="1000" b="0" i="0" u="none" strike="noStrike" dirty="0">
                        <a:solidFill>
                          <a:srgbClr val="FFFFFF"/>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59C"/>
                    </a:solidFill>
                  </a:tcPr>
                </a:tc>
                <a:tc>
                  <a:txBody>
                    <a:bodyPr/>
                    <a:lstStyle/>
                    <a:p>
                      <a:pPr algn="r" fontAlgn="b"/>
                      <a:r>
                        <a:rPr lang="en-US" sz="1000" b="0" i="0" u="none" strike="noStrike" dirty="0" smtClean="0">
                          <a:solidFill>
                            <a:srgbClr val="000000"/>
                          </a:solidFill>
                          <a:effectLst/>
                          <a:latin typeface="Arial"/>
                        </a:rPr>
                        <a:t>71</a:t>
                      </a:r>
                      <a:endParaRPr lang="en-US" sz="10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smtClean="0">
                          <a:solidFill>
                            <a:srgbClr val="000000"/>
                          </a:solidFill>
                          <a:effectLst/>
                          <a:latin typeface="Arial"/>
                        </a:rPr>
                        <a:t>72</a:t>
                      </a:r>
                      <a:endParaRPr lang="en-US" sz="10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smtClean="0">
                          <a:solidFill>
                            <a:srgbClr val="000000"/>
                          </a:solidFill>
                          <a:effectLst/>
                          <a:latin typeface="Arial"/>
                        </a:rPr>
                        <a:t>71</a:t>
                      </a:r>
                      <a:endParaRPr lang="en-US" sz="10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smtClean="0">
                          <a:solidFill>
                            <a:srgbClr val="000000"/>
                          </a:solidFill>
                          <a:effectLst/>
                          <a:latin typeface="Arial"/>
                        </a:rPr>
                        <a:t>67</a:t>
                      </a:r>
                      <a:endParaRPr lang="en-US" sz="10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smtClean="0">
                          <a:solidFill>
                            <a:srgbClr val="000000"/>
                          </a:solidFill>
                          <a:effectLst/>
                          <a:latin typeface="Arial"/>
                        </a:rPr>
                        <a:t>68</a:t>
                      </a:r>
                      <a:endParaRPr lang="en-US" sz="10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smtClean="0">
                          <a:solidFill>
                            <a:srgbClr val="000000"/>
                          </a:solidFill>
                          <a:effectLst/>
                          <a:latin typeface="Arial"/>
                        </a:rPr>
                        <a:t>73</a:t>
                      </a:r>
                      <a:endParaRPr lang="en-US" sz="10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smtClean="0">
                          <a:solidFill>
                            <a:srgbClr val="000000"/>
                          </a:solidFill>
                          <a:effectLst/>
                          <a:latin typeface="Arial"/>
                        </a:rPr>
                        <a:t>71</a:t>
                      </a:r>
                      <a:endParaRPr lang="en-US" sz="10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smtClean="0">
                          <a:solidFill>
                            <a:srgbClr val="000000"/>
                          </a:solidFill>
                          <a:effectLst/>
                          <a:latin typeface="Arial"/>
                        </a:rPr>
                        <a:t>77</a:t>
                      </a:r>
                      <a:endParaRPr lang="en-US" sz="10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a:solidFill>
                            <a:srgbClr val="000000"/>
                          </a:solidFill>
                          <a:effectLst/>
                          <a:latin typeface="Arial"/>
                        </a:rPr>
                        <a:t>76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r>
              <a:tr h="161925">
                <a:tc>
                  <a:txBody>
                    <a:bodyPr/>
                    <a:lstStyle/>
                    <a:p>
                      <a:pPr algn="l" fontAlgn="b"/>
                      <a:r>
                        <a:rPr lang="en-US" sz="1000" b="0" i="0" u="none" strike="noStrike" dirty="0" smtClean="0">
                          <a:solidFill>
                            <a:srgbClr val="FFFFFF"/>
                          </a:solidFill>
                          <a:effectLst/>
                          <a:latin typeface="Arial"/>
                        </a:rPr>
                        <a:t>Internal</a:t>
                      </a:r>
                      <a:r>
                        <a:rPr lang="en-US" sz="1000" b="0" i="0" u="none" strike="noStrike" baseline="0" dirty="0" smtClean="0">
                          <a:solidFill>
                            <a:srgbClr val="FFFFFF"/>
                          </a:solidFill>
                          <a:effectLst/>
                          <a:latin typeface="Arial"/>
                        </a:rPr>
                        <a:t> Medicine</a:t>
                      </a:r>
                      <a:endParaRPr lang="en-US" sz="1000" b="0" i="0" u="none" strike="noStrike" dirty="0">
                        <a:solidFill>
                          <a:srgbClr val="FFFFFF"/>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59C"/>
                    </a:solidFill>
                  </a:tcPr>
                </a:tc>
                <a:tc>
                  <a:txBody>
                    <a:bodyPr/>
                    <a:lstStyle/>
                    <a:p>
                      <a:pPr algn="r" fontAlgn="b"/>
                      <a:r>
                        <a:rPr lang="en-US" sz="1000" b="0" i="0" u="none" strike="noStrike" dirty="0" smtClean="0">
                          <a:solidFill>
                            <a:srgbClr val="000000"/>
                          </a:solidFill>
                          <a:effectLst/>
                          <a:latin typeface="Arial"/>
                        </a:rPr>
                        <a:t>105</a:t>
                      </a:r>
                      <a:endParaRPr lang="en-US" sz="10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smtClean="0">
                          <a:solidFill>
                            <a:srgbClr val="000000"/>
                          </a:solidFill>
                          <a:effectLst/>
                          <a:latin typeface="Arial"/>
                        </a:rPr>
                        <a:t>101</a:t>
                      </a:r>
                      <a:endParaRPr lang="en-US" sz="10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smtClean="0">
                          <a:solidFill>
                            <a:srgbClr val="000000"/>
                          </a:solidFill>
                          <a:effectLst/>
                          <a:latin typeface="Arial"/>
                        </a:rPr>
                        <a:t>105</a:t>
                      </a:r>
                      <a:endParaRPr lang="en-US" sz="10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smtClean="0">
                          <a:solidFill>
                            <a:srgbClr val="000000"/>
                          </a:solidFill>
                          <a:effectLst/>
                          <a:latin typeface="Arial"/>
                        </a:rPr>
                        <a:t>104</a:t>
                      </a:r>
                      <a:endParaRPr lang="en-US" sz="10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smtClean="0">
                          <a:solidFill>
                            <a:srgbClr val="000000"/>
                          </a:solidFill>
                          <a:effectLst/>
                          <a:latin typeface="Arial"/>
                        </a:rPr>
                        <a:t>104</a:t>
                      </a:r>
                      <a:endParaRPr lang="en-US" sz="10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smtClean="0">
                          <a:solidFill>
                            <a:srgbClr val="000000"/>
                          </a:solidFill>
                          <a:effectLst/>
                          <a:latin typeface="Arial"/>
                        </a:rPr>
                        <a:t>107</a:t>
                      </a:r>
                      <a:endParaRPr lang="en-US" sz="10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smtClean="0">
                          <a:solidFill>
                            <a:srgbClr val="000000"/>
                          </a:solidFill>
                          <a:effectLst/>
                          <a:latin typeface="Arial"/>
                        </a:rPr>
                        <a:t>106</a:t>
                      </a:r>
                      <a:endParaRPr lang="en-US" sz="10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smtClean="0">
                          <a:solidFill>
                            <a:srgbClr val="000000"/>
                          </a:solidFill>
                          <a:effectLst/>
                          <a:latin typeface="Arial"/>
                        </a:rPr>
                        <a:t>110</a:t>
                      </a:r>
                      <a:endParaRPr lang="en-US" sz="10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a:solidFill>
                            <a:srgbClr val="000000"/>
                          </a:solidFill>
                          <a:effectLst/>
                          <a:latin typeface="Arial"/>
                        </a:rPr>
                        <a:t>104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r>
              <a:tr h="161925">
                <a:tc>
                  <a:txBody>
                    <a:bodyPr/>
                    <a:lstStyle/>
                    <a:p>
                      <a:pPr algn="l" fontAlgn="b"/>
                      <a:r>
                        <a:rPr lang="en-US" sz="1000" b="0" i="0" u="none" strike="noStrike" dirty="0" smtClean="0">
                          <a:solidFill>
                            <a:srgbClr val="FFFFFF"/>
                          </a:solidFill>
                          <a:effectLst/>
                          <a:latin typeface="Arial"/>
                        </a:rPr>
                        <a:t>Internal Med.</a:t>
                      </a:r>
                      <a:r>
                        <a:rPr lang="en-US" sz="1000" b="0" i="0" u="none" strike="noStrike" baseline="0" dirty="0" smtClean="0">
                          <a:solidFill>
                            <a:srgbClr val="FFFFFF"/>
                          </a:solidFill>
                          <a:effectLst/>
                          <a:latin typeface="Arial"/>
                        </a:rPr>
                        <a:t> / </a:t>
                      </a:r>
                      <a:r>
                        <a:rPr lang="en-US" sz="1000" b="0" i="0" u="none" strike="noStrike" baseline="0" dirty="0" err="1" smtClean="0">
                          <a:solidFill>
                            <a:srgbClr val="FFFFFF"/>
                          </a:solidFill>
                          <a:effectLst/>
                          <a:latin typeface="Arial"/>
                        </a:rPr>
                        <a:t>Peds</a:t>
                      </a:r>
                      <a:endParaRPr lang="en-US" sz="1000" b="0" i="0" u="none" strike="noStrike" dirty="0">
                        <a:solidFill>
                          <a:srgbClr val="FFFFFF"/>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59C"/>
                    </a:solidFill>
                  </a:tcPr>
                </a:tc>
                <a:tc>
                  <a:txBody>
                    <a:bodyPr/>
                    <a:lstStyle/>
                    <a:p>
                      <a:pPr algn="r" fontAlgn="b"/>
                      <a:r>
                        <a:rPr lang="en-US" sz="1000" b="0" i="0" u="none" strike="noStrike" dirty="0" smtClean="0">
                          <a:solidFill>
                            <a:srgbClr val="000000"/>
                          </a:solidFill>
                          <a:effectLst/>
                          <a:latin typeface="Arial"/>
                        </a:rPr>
                        <a:t>12</a:t>
                      </a:r>
                      <a:endParaRPr lang="en-US" sz="10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smtClean="0">
                          <a:solidFill>
                            <a:srgbClr val="000000"/>
                          </a:solidFill>
                          <a:effectLst/>
                          <a:latin typeface="Arial"/>
                        </a:rPr>
                        <a:t>12</a:t>
                      </a:r>
                      <a:endParaRPr lang="en-US" sz="10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smtClean="0">
                          <a:solidFill>
                            <a:srgbClr val="000000"/>
                          </a:solidFill>
                          <a:effectLst/>
                          <a:latin typeface="Arial"/>
                        </a:rPr>
                        <a:t>12</a:t>
                      </a:r>
                      <a:endParaRPr lang="en-US" sz="10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smtClean="0">
                          <a:solidFill>
                            <a:srgbClr val="000000"/>
                          </a:solidFill>
                          <a:effectLst/>
                          <a:latin typeface="Arial"/>
                        </a:rPr>
                        <a:t>9</a:t>
                      </a:r>
                      <a:endParaRPr lang="en-US" sz="10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smtClean="0">
                          <a:solidFill>
                            <a:srgbClr val="000000"/>
                          </a:solidFill>
                          <a:effectLst/>
                          <a:latin typeface="Arial"/>
                        </a:rPr>
                        <a:t>10</a:t>
                      </a:r>
                      <a:endParaRPr lang="en-US" sz="10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smtClean="0">
                          <a:solidFill>
                            <a:srgbClr val="000000"/>
                          </a:solidFill>
                          <a:effectLst/>
                          <a:latin typeface="Arial"/>
                        </a:rPr>
                        <a:t>10</a:t>
                      </a:r>
                      <a:endParaRPr lang="en-US" sz="10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smtClean="0">
                          <a:solidFill>
                            <a:srgbClr val="000000"/>
                          </a:solidFill>
                          <a:effectLst/>
                          <a:latin typeface="Arial"/>
                        </a:rPr>
                        <a:t>10</a:t>
                      </a:r>
                      <a:endParaRPr lang="en-US" sz="10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smtClean="0">
                          <a:solidFill>
                            <a:srgbClr val="000000"/>
                          </a:solidFill>
                          <a:effectLst/>
                          <a:latin typeface="Arial"/>
                        </a:rPr>
                        <a:t>10</a:t>
                      </a:r>
                      <a:endParaRPr lang="en-US" sz="10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a:solidFill>
                            <a:srgbClr val="000000"/>
                          </a:solidFill>
                          <a:effectLst/>
                          <a:latin typeface="Arial"/>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r>
              <a:tr h="161925">
                <a:tc>
                  <a:txBody>
                    <a:bodyPr/>
                    <a:lstStyle/>
                    <a:p>
                      <a:pPr algn="l" fontAlgn="b"/>
                      <a:r>
                        <a:rPr lang="en-US" sz="1000" b="0" i="0" u="none" strike="noStrike" dirty="0" smtClean="0">
                          <a:solidFill>
                            <a:srgbClr val="FFFFFF"/>
                          </a:solidFill>
                          <a:effectLst/>
                          <a:latin typeface="Arial"/>
                        </a:rPr>
                        <a:t>Pediatrics</a:t>
                      </a:r>
                      <a:endParaRPr lang="en-US" sz="1000" b="0" i="0" u="none" strike="noStrike" dirty="0">
                        <a:solidFill>
                          <a:srgbClr val="FFFFFF"/>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59C"/>
                    </a:solidFill>
                  </a:tcPr>
                </a:tc>
                <a:tc>
                  <a:txBody>
                    <a:bodyPr/>
                    <a:lstStyle/>
                    <a:p>
                      <a:pPr algn="r" fontAlgn="b"/>
                      <a:r>
                        <a:rPr lang="en-US" sz="1000" b="0" i="0" u="none" strike="noStrike" dirty="0" smtClean="0">
                          <a:solidFill>
                            <a:srgbClr val="000000"/>
                          </a:solidFill>
                          <a:effectLst/>
                          <a:latin typeface="Arial"/>
                        </a:rPr>
                        <a:t>33</a:t>
                      </a:r>
                      <a:endParaRPr lang="en-US" sz="10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smtClean="0">
                          <a:solidFill>
                            <a:srgbClr val="000000"/>
                          </a:solidFill>
                          <a:effectLst/>
                          <a:latin typeface="Arial"/>
                        </a:rPr>
                        <a:t>33</a:t>
                      </a:r>
                      <a:endParaRPr lang="en-US" sz="10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smtClean="0">
                          <a:solidFill>
                            <a:srgbClr val="000000"/>
                          </a:solidFill>
                          <a:effectLst/>
                          <a:latin typeface="Arial"/>
                        </a:rPr>
                        <a:t>35</a:t>
                      </a:r>
                      <a:endParaRPr lang="en-US" sz="10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smtClean="0">
                          <a:solidFill>
                            <a:srgbClr val="000000"/>
                          </a:solidFill>
                          <a:effectLst/>
                          <a:latin typeface="Arial"/>
                        </a:rPr>
                        <a:t>35</a:t>
                      </a:r>
                      <a:endParaRPr lang="en-US" sz="10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smtClean="0">
                          <a:solidFill>
                            <a:srgbClr val="000000"/>
                          </a:solidFill>
                          <a:effectLst/>
                          <a:latin typeface="Arial"/>
                        </a:rPr>
                        <a:t>35</a:t>
                      </a:r>
                      <a:endParaRPr lang="en-US" sz="10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smtClean="0">
                          <a:solidFill>
                            <a:srgbClr val="000000"/>
                          </a:solidFill>
                          <a:effectLst/>
                          <a:latin typeface="Arial"/>
                        </a:rPr>
                        <a:t>37</a:t>
                      </a:r>
                      <a:endParaRPr lang="en-US" sz="10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smtClean="0">
                          <a:solidFill>
                            <a:srgbClr val="000000"/>
                          </a:solidFill>
                          <a:effectLst/>
                          <a:latin typeface="Arial"/>
                        </a:rPr>
                        <a:t>34</a:t>
                      </a:r>
                      <a:endParaRPr lang="en-US" sz="10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smtClean="0">
                          <a:solidFill>
                            <a:srgbClr val="000000"/>
                          </a:solidFill>
                          <a:effectLst/>
                          <a:latin typeface="Arial"/>
                        </a:rPr>
                        <a:t>35</a:t>
                      </a:r>
                      <a:endParaRPr lang="en-US" sz="10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a:solidFill>
                            <a:srgbClr val="000000"/>
                          </a:solidFill>
                          <a:effectLst/>
                          <a:latin typeface="Arial"/>
                        </a:rPr>
                        <a:t>35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r>
              <a:tr h="161925">
                <a:tc>
                  <a:txBody>
                    <a:bodyPr/>
                    <a:lstStyle/>
                    <a:p>
                      <a:pPr algn="l" fontAlgn="b"/>
                      <a:r>
                        <a:rPr lang="en-US" sz="1000" b="1" i="0" u="none" strike="noStrike" dirty="0">
                          <a:solidFill>
                            <a:srgbClr val="FFFFFF"/>
                          </a:solidFill>
                          <a:effectLst/>
                          <a:latin typeface="Arial"/>
                        </a:rPr>
                        <a:t>Total </a:t>
                      </a:r>
                      <a:r>
                        <a:rPr lang="en-US" sz="1000" b="1" i="0" u="none" strike="noStrike" dirty="0" smtClean="0">
                          <a:solidFill>
                            <a:srgbClr val="FFFFFF"/>
                          </a:solidFill>
                          <a:effectLst/>
                          <a:latin typeface="Arial"/>
                        </a:rPr>
                        <a:t>Primary</a:t>
                      </a:r>
                      <a:r>
                        <a:rPr lang="en-US" sz="1000" b="1" i="0" u="none" strike="noStrike" baseline="0" dirty="0" smtClean="0">
                          <a:solidFill>
                            <a:srgbClr val="FFFFFF"/>
                          </a:solidFill>
                          <a:effectLst/>
                          <a:latin typeface="Arial"/>
                        </a:rPr>
                        <a:t> Care</a:t>
                      </a:r>
                      <a:endParaRPr lang="en-US" sz="1000" b="1" i="0" u="none" strike="noStrike" dirty="0">
                        <a:solidFill>
                          <a:srgbClr val="FFFFFF"/>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59C"/>
                    </a:solidFill>
                  </a:tcPr>
                </a:tc>
                <a:tc>
                  <a:txBody>
                    <a:bodyPr/>
                    <a:lstStyle/>
                    <a:p>
                      <a:pPr algn="r" fontAlgn="b"/>
                      <a:r>
                        <a:rPr lang="en-US" sz="1000" b="1" i="0" u="none" strike="noStrike" dirty="0" smtClean="0">
                          <a:solidFill>
                            <a:srgbClr val="000000"/>
                          </a:solidFill>
                          <a:effectLst/>
                          <a:latin typeface="Arial"/>
                        </a:rPr>
                        <a:t>221</a:t>
                      </a:r>
                      <a:endParaRPr lang="en-US" sz="1000" b="1"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1" i="0" u="none" strike="noStrike" dirty="0" smtClean="0">
                          <a:solidFill>
                            <a:srgbClr val="000000"/>
                          </a:solidFill>
                          <a:effectLst/>
                          <a:latin typeface="Arial"/>
                        </a:rPr>
                        <a:t>218</a:t>
                      </a:r>
                      <a:endParaRPr lang="en-US" sz="1000" b="1"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1" i="0" u="none" strike="noStrike" dirty="0" smtClean="0">
                          <a:solidFill>
                            <a:srgbClr val="000000"/>
                          </a:solidFill>
                          <a:effectLst/>
                          <a:latin typeface="Arial"/>
                        </a:rPr>
                        <a:t>223</a:t>
                      </a:r>
                      <a:endParaRPr lang="en-US" sz="1000" b="1"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1" i="0" u="none" strike="noStrike" dirty="0" smtClean="0">
                          <a:solidFill>
                            <a:srgbClr val="000000"/>
                          </a:solidFill>
                          <a:effectLst/>
                          <a:latin typeface="Arial"/>
                        </a:rPr>
                        <a:t>215</a:t>
                      </a:r>
                      <a:endParaRPr lang="en-US" sz="1000" b="1"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1" i="0" u="none" strike="noStrike" dirty="0" smtClean="0">
                          <a:solidFill>
                            <a:srgbClr val="000000"/>
                          </a:solidFill>
                          <a:effectLst/>
                          <a:latin typeface="Arial"/>
                        </a:rPr>
                        <a:t>217</a:t>
                      </a:r>
                      <a:endParaRPr lang="en-US" sz="1000" b="1"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1" i="0" u="none" strike="noStrike" dirty="0" smtClean="0">
                          <a:solidFill>
                            <a:srgbClr val="000000"/>
                          </a:solidFill>
                          <a:effectLst/>
                          <a:latin typeface="Arial"/>
                        </a:rPr>
                        <a:t>227</a:t>
                      </a:r>
                      <a:endParaRPr lang="en-US" sz="1000" b="1"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1" i="0" u="none" strike="noStrike" dirty="0" smtClean="0">
                          <a:solidFill>
                            <a:srgbClr val="000000"/>
                          </a:solidFill>
                          <a:effectLst/>
                          <a:latin typeface="Arial"/>
                        </a:rPr>
                        <a:t>221</a:t>
                      </a:r>
                      <a:endParaRPr lang="en-US" sz="1000" b="1"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1" i="0" u="none" strike="noStrike" dirty="0" smtClean="0">
                          <a:solidFill>
                            <a:srgbClr val="000000"/>
                          </a:solidFill>
                          <a:effectLst/>
                          <a:latin typeface="Arial"/>
                        </a:rPr>
                        <a:t>232</a:t>
                      </a:r>
                      <a:endParaRPr lang="en-US" sz="1000" b="1"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rtl="0" fontAlgn="b"/>
                      <a:r>
                        <a:rPr lang="en-US" sz="1000" b="1" i="0" u="none" strike="noStrike" dirty="0">
                          <a:solidFill>
                            <a:srgbClr val="000000"/>
                          </a:solidFill>
                          <a:effectLst/>
                          <a:latin typeface="Arial"/>
                        </a:rPr>
                        <a:t>225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r>
              <a:tr h="161925">
                <a:tc>
                  <a:txBody>
                    <a:bodyPr/>
                    <a:lstStyle/>
                    <a:p>
                      <a:pPr algn="l" fontAlgn="b"/>
                      <a:r>
                        <a:rPr lang="en-US" sz="1000" b="1" i="0" u="none" strike="noStrike">
                          <a:solidFill>
                            <a:srgbClr val="FFFFFF"/>
                          </a:solidFill>
                          <a:effectLst/>
                          <a:latin typeface="Arial"/>
                        </a:rPr>
                        <a:t>% Change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59C"/>
                    </a:solidFill>
                  </a:tcPr>
                </a:tc>
                <a:tc>
                  <a:txBody>
                    <a:bodyPr/>
                    <a:lstStyle/>
                    <a:p>
                      <a:pPr algn="l" fontAlgn="b"/>
                      <a:r>
                        <a:rPr lang="en-US" sz="1000" b="1" i="0" u="none" strike="noStrike" dirty="0">
                          <a:solidFill>
                            <a:srgbClr val="000000"/>
                          </a:solidFill>
                          <a:effectLst/>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a:solidFill>
                            <a:srgbClr val="000000"/>
                          </a:solidFill>
                          <a:effectLst/>
                          <a:latin typeface="Arial"/>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a:solidFill>
                            <a:srgbClr val="000000"/>
                          </a:solidFill>
                          <a:effectLst/>
                          <a:latin typeface="Arial"/>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a:solidFill>
                            <a:srgbClr val="000000"/>
                          </a:solidFill>
                          <a:effectLst/>
                          <a:latin typeface="Arial"/>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a:solidFill>
                            <a:srgbClr val="000000"/>
                          </a:solidFill>
                          <a:effectLst/>
                          <a:latin typeface="Arial"/>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a:solidFill>
                            <a:srgbClr val="000000"/>
                          </a:solidFill>
                          <a:effectLst/>
                          <a:latin typeface="Arial"/>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a:solidFill>
                            <a:srgbClr val="000000"/>
                          </a:solidFill>
                          <a:effectLst/>
                          <a:latin typeface="Arial"/>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a:solidFill>
                            <a:srgbClr val="000000"/>
                          </a:solidFill>
                          <a:effectLst/>
                          <a:latin typeface="Arial"/>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r" fontAlgn="b"/>
                      <a:r>
                        <a:rPr lang="en-US" sz="1000" b="0" i="0" u="none" strike="noStrike" dirty="0">
                          <a:solidFill>
                            <a:srgbClr val="000000"/>
                          </a:solidFill>
                          <a:effectLst/>
                          <a:latin typeface="Arial"/>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r>
            </a:tbl>
          </a:graphicData>
        </a:graphic>
      </p:graphicFrame>
      <p:sp>
        <p:nvSpPr>
          <p:cNvPr id="6" name="TextBox 5"/>
          <p:cNvSpPr txBox="1"/>
          <p:nvPr/>
        </p:nvSpPr>
        <p:spPr>
          <a:xfrm>
            <a:off x="609600" y="3962400"/>
            <a:ext cx="4419600" cy="230832"/>
          </a:xfrm>
          <a:prstGeom prst="rect">
            <a:avLst/>
          </a:prstGeom>
          <a:noFill/>
        </p:spPr>
        <p:txBody>
          <a:bodyPr wrap="square" rtlCol="0">
            <a:spAutoFit/>
          </a:bodyPr>
          <a:lstStyle/>
          <a:p>
            <a:r>
              <a:rPr lang="en-US" sz="900" i="1" dirty="0" smtClean="0">
                <a:solidFill>
                  <a:prstClr val="black"/>
                </a:solidFill>
                <a:latin typeface="Arial" panose="020B0604020202020204" pitchFamily="34" charset="0"/>
                <a:cs typeface="Arial" panose="020B0604020202020204" pitchFamily="34" charset="0"/>
              </a:rPr>
              <a:t>Source: National Residency Match Program, program capacity (positions)</a:t>
            </a:r>
            <a:endParaRPr lang="en-US" sz="900" i="1" dirty="0">
              <a:solidFill>
                <a:prstClr val="black"/>
              </a:solidFill>
              <a:latin typeface="Arial" panose="020B0604020202020204" pitchFamily="34" charset="0"/>
              <a:cs typeface="Arial" panose="020B0604020202020204" pitchFamily="34" charset="0"/>
            </a:endParaRPr>
          </a:p>
        </p:txBody>
      </p:sp>
      <p:graphicFrame>
        <p:nvGraphicFramePr>
          <p:cNvPr id="7" name="Chart 6"/>
          <p:cNvGraphicFramePr/>
          <p:nvPr>
            <p:extLst>
              <p:ext uri="{D42A27DB-BD31-4B8C-83A1-F6EECF244321}">
                <p14:modId xmlns:p14="http://schemas.microsoft.com/office/powerpoint/2010/main" val="3028917678"/>
              </p:ext>
            </p:extLst>
          </p:nvPr>
        </p:nvGraphicFramePr>
        <p:xfrm>
          <a:off x="1447801" y="2133600"/>
          <a:ext cx="5886450" cy="800100"/>
        </p:xfrm>
        <a:graphic>
          <a:graphicData uri="http://schemas.openxmlformats.org/drawingml/2006/chart">
            <c:chart xmlns:c="http://schemas.openxmlformats.org/drawingml/2006/chart" xmlns:r="http://schemas.openxmlformats.org/officeDocument/2006/relationships" r:id="rId2"/>
          </a:graphicData>
        </a:graphic>
      </p:graphicFrame>
      <p:sp>
        <p:nvSpPr>
          <p:cNvPr id="8" name="Right Brace 7"/>
          <p:cNvSpPr/>
          <p:nvPr/>
        </p:nvSpPr>
        <p:spPr>
          <a:xfrm>
            <a:off x="7162800" y="2220025"/>
            <a:ext cx="381000" cy="44697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latin typeface="Arial" panose="020B0604020202020204" pitchFamily="34" charset="0"/>
              <a:cs typeface="Arial" panose="020B0604020202020204" pitchFamily="34" charset="0"/>
            </a:endParaRPr>
          </a:p>
        </p:txBody>
      </p:sp>
      <p:sp>
        <p:nvSpPr>
          <p:cNvPr id="9" name="TextBox 8"/>
          <p:cNvSpPr txBox="1"/>
          <p:nvPr/>
        </p:nvSpPr>
        <p:spPr>
          <a:xfrm>
            <a:off x="7628245" y="2220023"/>
            <a:ext cx="1315730" cy="1015663"/>
          </a:xfrm>
          <a:prstGeom prst="rect">
            <a:avLst/>
          </a:prstGeom>
          <a:noFill/>
        </p:spPr>
        <p:txBody>
          <a:bodyPr wrap="square" rtlCol="0">
            <a:spAutoFit/>
          </a:bodyPr>
          <a:lstStyle/>
          <a:p>
            <a:r>
              <a:rPr lang="en-US" sz="1200" dirty="0" smtClean="0">
                <a:solidFill>
                  <a:prstClr val="black"/>
                </a:solidFill>
                <a:latin typeface="Arial" panose="020B0604020202020204" pitchFamily="34" charset="0"/>
                <a:cs typeface="Arial" panose="020B0604020202020204" pitchFamily="34" charset="0"/>
              </a:rPr>
              <a:t>0.25% annual compound growth rate in those staying in primary care</a:t>
            </a:r>
            <a:endParaRPr lang="en-US" sz="1200" dirty="0">
              <a:solidFill>
                <a:prstClr val="black"/>
              </a:solidFill>
              <a:latin typeface="Arial" panose="020B0604020202020204" pitchFamily="34" charset="0"/>
              <a:cs typeface="Arial" panose="020B0604020202020204" pitchFamily="34" charset="0"/>
            </a:endParaRPr>
          </a:p>
        </p:txBody>
      </p:sp>
      <p:sp>
        <p:nvSpPr>
          <p:cNvPr id="11" name="TextBox 10"/>
          <p:cNvSpPr txBox="1"/>
          <p:nvPr/>
        </p:nvSpPr>
        <p:spPr>
          <a:xfrm>
            <a:off x="897148" y="2241699"/>
            <a:ext cx="1132367" cy="200055"/>
          </a:xfrm>
          <a:prstGeom prst="rect">
            <a:avLst/>
          </a:prstGeom>
          <a:noFill/>
          <a:scene3d>
            <a:camera prst="orthographicFront">
              <a:rot lat="0" lon="0" rev="5400000"/>
            </a:camera>
            <a:lightRig rig="threePt" dir="t"/>
          </a:scene3d>
        </p:spPr>
        <p:txBody>
          <a:bodyPr wrap="square" rtlCol="0">
            <a:spAutoFit/>
          </a:bodyPr>
          <a:lstStyle/>
          <a:p>
            <a:r>
              <a:rPr lang="en-US" sz="700" dirty="0" smtClean="0">
                <a:latin typeface="Arial" panose="020B0604020202020204" pitchFamily="34" charset="0"/>
                <a:cs typeface="Arial" panose="020B0604020202020204" pitchFamily="34" charset="0"/>
              </a:rPr>
              <a:t>New graduates</a:t>
            </a:r>
            <a:endParaRPr lang="en-US" sz="700" dirty="0">
              <a:latin typeface="Arial" panose="020B0604020202020204" pitchFamily="34" charset="0"/>
              <a:cs typeface="Arial" panose="020B0604020202020204" pitchFamily="34" charset="0"/>
            </a:endParaRPr>
          </a:p>
        </p:txBody>
      </p:sp>
      <p:sp>
        <p:nvSpPr>
          <p:cNvPr id="12" name="Rectangle 11"/>
          <p:cNvSpPr/>
          <p:nvPr/>
        </p:nvSpPr>
        <p:spPr>
          <a:xfrm>
            <a:off x="8686800" y="6629400"/>
            <a:ext cx="4572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fld id="{62DB2EFC-25E8-49E4-A566-6FC02C0CBCDC}" type="slidenum">
              <a:rPr lang="en-US" sz="1500" smtClean="0">
                <a:solidFill>
                  <a:schemeClr val="tx1"/>
                </a:solidFill>
                <a:latin typeface="Arial" panose="020B0604020202020204" pitchFamily="34" charset="0"/>
                <a:cs typeface="Arial" pitchFamily="34" charset="0"/>
              </a:rPr>
              <a:t>22</a:t>
            </a:fld>
            <a:endParaRPr lang="en-US" sz="15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139460538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sz="4200" dirty="0" smtClean="0">
                <a:latin typeface="Arial" charset="0"/>
                <a:cs typeface="Arial" charset="0"/>
              </a:rPr>
              <a:t>PCP Labor Demand/Needs</a:t>
            </a:r>
          </a:p>
        </p:txBody>
      </p:sp>
      <p:sp>
        <p:nvSpPr>
          <p:cNvPr id="3" name="Content Placeholder 2"/>
          <p:cNvSpPr>
            <a:spLocks noGrp="1"/>
          </p:cNvSpPr>
          <p:nvPr>
            <p:ph idx="1"/>
          </p:nvPr>
        </p:nvSpPr>
        <p:spPr>
          <a:xfrm>
            <a:off x="152400" y="1447800"/>
            <a:ext cx="8686800" cy="5410200"/>
          </a:xfrm>
        </p:spPr>
        <p:txBody>
          <a:bodyPr>
            <a:normAutofit/>
          </a:bodyPr>
          <a:lstStyle/>
          <a:p>
            <a:pPr eaLnBrk="1" hangingPunct="1">
              <a:lnSpc>
                <a:spcPct val="80000"/>
              </a:lnSpc>
              <a:buSzPct val="100000"/>
              <a:defRPr/>
            </a:pPr>
            <a:r>
              <a:rPr lang="en-US" sz="1800" dirty="0" smtClean="0">
                <a:latin typeface="Arial" charset="0"/>
                <a:cs typeface="Arial" charset="0"/>
              </a:rPr>
              <a:t>The U.S. Bureau of Labor Statistics (BLS), and its state-level counterpart, the Minnesota Department of Employment and Economic Development (DEED), provide employment outlook information for industries and specific </a:t>
            </a:r>
            <a:r>
              <a:rPr lang="en-US" sz="1800" dirty="0">
                <a:latin typeface="Arial" charset="0"/>
                <a:cs typeface="Arial" charset="0"/>
              </a:rPr>
              <a:t>jobs based on expectations about population growth, demographics and other macroeconomic </a:t>
            </a:r>
            <a:r>
              <a:rPr lang="en-US" sz="1800" dirty="0" smtClean="0">
                <a:latin typeface="Arial" charset="0"/>
                <a:cs typeface="Arial" charset="0"/>
              </a:rPr>
              <a:t>variables</a:t>
            </a:r>
          </a:p>
          <a:p>
            <a:pPr lvl="1" eaLnBrk="1" hangingPunct="1">
              <a:lnSpc>
                <a:spcPct val="80000"/>
              </a:lnSpc>
              <a:buSzPct val="100000"/>
              <a:defRPr/>
            </a:pPr>
            <a:r>
              <a:rPr lang="en-US" sz="1600" dirty="0">
                <a:latin typeface="Arial" charset="0"/>
                <a:cs typeface="Arial" charset="0"/>
              </a:rPr>
              <a:t>Family and </a:t>
            </a:r>
            <a:r>
              <a:rPr lang="en-US" sz="1600" dirty="0" smtClean="0">
                <a:latin typeface="Arial" charset="0"/>
                <a:cs typeface="Arial" charset="0"/>
              </a:rPr>
              <a:t>general practitioners, pediatricians — general, and internists — general, job categorizations are combined to produce aggregate PCP demand</a:t>
            </a:r>
          </a:p>
          <a:p>
            <a:pPr lvl="1" eaLnBrk="1" hangingPunct="1">
              <a:lnSpc>
                <a:spcPct val="80000"/>
              </a:lnSpc>
              <a:buSzPct val="100000"/>
              <a:defRPr/>
            </a:pPr>
            <a:endParaRPr lang="en-US" sz="1600" dirty="0" smtClean="0">
              <a:latin typeface="Arial" charset="0"/>
              <a:cs typeface="Arial" charset="0"/>
            </a:endParaRPr>
          </a:p>
          <a:p>
            <a:pPr eaLnBrk="1" hangingPunct="1">
              <a:lnSpc>
                <a:spcPct val="80000"/>
              </a:lnSpc>
              <a:buSzPct val="100000"/>
              <a:defRPr/>
            </a:pPr>
            <a:r>
              <a:rPr lang="en-US" sz="1800" dirty="0" smtClean="0">
                <a:latin typeface="Arial" charset="0"/>
                <a:cs typeface="Arial" charset="0"/>
              </a:rPr>
              <a:t>The 2010 – 2020 Minnesota projections from DEED are summarized below</a:t>
            </a:r>
          </a:p>
          <a:p>
            <a:pPr lvl="1" eaLnBrk="1" hangingPunct="1">
              <a:lnSpc>
                <a:spcPct val="80000"/>
              </a:lnSpc>
              <a:buSzPct val="100000"/>
              <a:defRPr/>
            </a:pPr>
            <a:r>
              <a:rPr lang="en-US" sz="1600" dirty="0" smtClean="0">
                <a:latin typeface="Arial" charset="0"/>
                <a:cs typeface="Arial" charset="0"/>
              </a:rPr>
              <a:t>2010 </a:t>
            </a:r>
            <a:r>
              <a:rPr lang="en-US" sz="1600" dirty="0">
                <a:latin typeface="Arial" charset="0"/>
                <a:cs typeface="Arial" charset="0"/>
              </a:rPr>
              <a:t>estimated employment of </a:t>
            </a:r>
            <a:r>
              <a:rPr lang="en-US" sz="1600" dirty="0" smtClean="0">
                <a:latin typeface="Arial" charset="0"/>
                <a:cs typeface="Arial" charset="0"/>
              </a:rPr>
              <a:t>5,395 positions, 2020 of 6,866 positions</a:t>
            </a:r>
          </a:p>
          <a:p>
            <a:pPr lvl="1" eaLnBrk="1" hangingPunct="1">
              <a:lnSpc>
                <a:spcPct val="80000"/>
              </a:lnSpc>
              <a:buSzPct val="100000"/>
              <a:defRPr/>
            </a:pPr>
            <a:r>
              <a:rPr lang="en-US" sz="1600" dirty="0" smtClean="0">
                <a:latin typeface="Arial" charset="0"/>
                <a:cs typeface="Arial" charset="0"/>
              </a:rPr>
              <a:t>Implied annual compound growth of 2.4%</a:t>
            </a:r>
          </a:p>
          <a:p>
            <a:pPr lvl="1" eaLnBrk="1" hangingPunct="1">
              <a:lnSpc>
                <a:spcPct val="80000"/>
              </a:lnSpc>
              <a:buSzPct val="100000"/>
              <a:defRPr/>
            </a:pPr>
            <a:endParaRPr lang="en-US" sz="1800" dirty="0">
              <a:latin typeface="Arial" charset="0"/>
              <a:cs typeface="Arial" charset="0"/>
            </a:endParaRPr>
          </a:p>
          <a:p>
            <a:pPr eaLnBrk="1" hangingPunct="1">
              <a:lnSpc>
                <a:spcPct val="80000"/>
              </a:lnSpc>
              <a:buSzPct val="100000"/>
              <a:defRPr/>
            </a:pPr>
            <a:r>
              <a:rPr lang="en-US" sz="1800" dirty="0">
                <a:latin typeface="Arial" charset="0"/>
                <a:cs typeface="Arial" charset="0"/>
              </a:rPr>
              <a:t>The </a:t>
            </a:r>
            <a:r>
              <a:rPr lang="en-US" sz="1800" dirty="0" smtClean="0">
                <a:latin typeface="Arial" charset="0"/>
                <a:cs typeface="Arial" charset="0"/>
              </a:rPr>
              <a:t>2012 – 2022 U.S. projections </a:t>
            </a:r>
            <a:r>
              <a:rPr lang="en-US" sz="1800" dirty="0">
                <a:latin typeface="Arial" charset="0"/>
                <a:cs typeface="Arial" charset="0"/>
              </a:rPr>
              <a:t>from </a:t>
            </a:r>
            <a:r>
              <a:rPr lang="en-US" sz="1800" dirty="0" smtClean="0">
                <a:latin typeface="Arial" charset="0"/>
                <a:cs typeface="Arial" charset="0"/>
              </a:rPr>
              <a:t>BLS </a:t>
            </a:r>
            <a:r>
              <a:rPr lang="en-US" sz="1800" dirty="0">
                <a:latin typeface="Arial" charset="0"/>
                <a:cs typeface="Arial" charset="0"/>
              </a:rPr>
              <a:t>are summarized below</a:t>
            </a:r>
          </a:p>
          <a:p>
            <a:pPr lvl="1" eaLnBrk="1" hangingPunct="1">
              <a:lnSpc>
                <a:spcPct val="80000"/>
              </a:lnSpc>
              <a:buSzPct val="100000"/>
              <a:defRPr/>
            </a:pPr>
            <a:r>
              <a:rPr lang="en-US" sz="1600" dirty="0" smtClean="0">
                <a:latin typeface="Arial" charset="0"/>
                <a:cs typeface="Arial" charset="0"/>
              </a:rPr>
              <a:t>2012 </a:t>
            </a:r>
            <a:r>
              <a:rPr lang="en-US" sz="1600" dirty="0">
                <a:latin typeface="Arial" charset="0"/>
                <a:cs typeface="Arial" charset="0"/>
              </a:rPr>
              <a:t>estimated employment of </a:t>
            </a:r>
            <a:r>
              <a:rPr lang="en-US" sz="1600" dirty="0" smtClean="0">
                <a:latin typeface="Arial" charset="0"/>
                <a:cs typeface="Arial" charset="0"/>
              </a:rPr>
              <a:t>210,000 </a:t>
            </a:r>
            <a:r>
              <a:rPr lang="en-US" sz="1600" dirty="0">
                <a:latin typeface="Arial" charset="0"/>
                <a:cs typeface="Arial" charset="0"/>
              </a:rPr>
              <a:t>positions, </a:t>
            </a:r>
            <a:r>
              <a:rPr lang="en-US" sz="1600" dirty="0" smtClean="0">
                <a:latin typeface="Arial" charset="0"/>
                <a:cs typeface="Arial" charset="0"/>
              </a:rPr>
              <a:t>2022 </a:t>
            </a:r>
            <a:r>
              <a:rPr lang="en-US" sz="1600" dirty="0">
                <a:latin typeface="Arial" charset="0"/>
                <a:cs typeface="Arial" charset="0"/>
              </a:rPr>
              <a:t>of </a:t>
            </a:r>
            <a:r>
              <a:rPr lang="en-US" sz="1600" dirty="0" smtClean="0">
                <a:latin typeface="Arial" charset="0"/>
                <a:cs typeface="Arial" charset="0"/>
              </a:rPr>
              <a:t>240,800 </a:t>
            </a:r>
            <a:r>
              <a:rPr lang="en-US" sz="1600" dirty="0">
                <a:latin typeface="Arial" charset="0"/>
                <a:cs typeface="Arial" charset="0"/>
              </a:rPr>
              <a:t>positions</a:t>
            </a:r>
          </a:p>
          <a:p>
            <a:pPr lvl="1" eaLnBrk="1" hangingPunct="1">
              <a:lnSpc>
                <a:spcPct val="80000"/>
              </a:lnSpc>
              <a:buSzPct val="100000"/>
              <a:defRPr/>
            </a:pPr>
            <a:r>
              <a:rPr lang="en-US" sz="1600" dirty="0">
                <a:latin typeface="Arial" charset="0"/>
                <a:cs typeface="Arial" charset="0"/>
              </a:rPr>
              <a:t>Implied annual compound growth of </a:t>
            </a:r>
            <a:r>
              <a:rPr lang="en-US" sz="1600" dirty="0" smtClean="0">
                <a:latin typeface="Arial" charset="0"/>
                <a:cs typeface="Arial" charset="0"/>
              </a:rPr>
              <a:t>1.4%</a:t>
            </a:r>
          </a:p>
          <a:p>
            <a:pPr lvl="1" eaLnBrk="1" hangingPunct="1">
              <a:lnSpc>
                <a:spcPct val="80000"/>
              </a:lnSpc>
              <a:buSzPct val="100000"/>
              <a:defRPr/>
            </a:pPr>
            <a:endParaRPr lang="en-US" sz="1800" dirty="0">
              <a:latin typeface="Arial" charset="0"/>
              <a:cs typeface="Arial" charset="0"/>
            </a:endParaRPr>
          </a:p>
          <a:p>
            <a:pPr eaLnBrk="1" hangingPunct="1">
              <a:lnSpc>
                <a:spcPct val="80000"/>
              </a:lnSpc>
              <a:buSzPct val="100000"/>
              <a:defRPr/>
            </a:pPr>
            <a:r>
              <a:rPr lang="en-US" sz="1800" dirty="0">
                <a:latin typeface="Arial" charset="0"/>
                <a:cs typeface="Arial" charset="0"/>
              </a:rPr>
              <a:t>BLS and DEED projections do not provide an annual progression, so a smooth, compound growth rate is used in the forecast </a:t>
            </a:r>
            <a:r>
              <a:rPr lang="en-US" sz="1800" dirty="0" smtClean="0">
                <a:latin typeface="Arial" charset="0"/>
                <a:cs typeface="Arial" charset="0"/>
              </a:rPr>
              <a:t>illustrations</a:t>
            </a:r>
          </a:p>
          <a:p>
            <a:pPr lvl="1" eaLnBrk="1" hangingPunct="1">
              <a:lnSpc>
                <a:spcPct val="80000"/>
              </a:lnSpc>
              <a:buSzPct val="100000"/>
              <a:defRPr/>
            </a:pPr>
            <a:endParaRPr lang="en-US" sz="1400" dirty="0">
              <a:latin typeface="Arial" charset="0"/>
              <a:cs typeface="Arial" charset="0"/>
            </a:endParaRPr>
          </a:p>
          <a:p>
            <a:pPr eaLnBrk="1" hangingPunct="1">
              <a:lnSpc>
                <a:spcPct val="80000"/>
              </a:lnSpc>
              <a:buSzPct val="100000"/>
              <a:defRPr/>
            </a:pPr>
            <a:r>
              <a:rPr lang="en-US" sz="1800" dirty="0" smtClean="0">
                <a:latin typeface="Arial" charset="0"/>
                <a:cs typeface="Arial" charset="0"/>
              </a:rPr>
              <a:t>Baseline forecast scenario </a:t>
            </a:r>
            <a:r>
              <a:rPr lang="en-US" sz="1800" dirty="0">
                <a:latin typeface="Arial" charset="0"/>
                <a:cs typeface="Arial" charset="0"/>
              </a:rPr>
              <a:t>uses </a:t>
            </a:r>
            <a:r>
              <a:rPr lang="en-US" sz="1800" dirty="0" smtClean="0">
                <a:latin typeface="Arial" charset="0"/>
                <a:cs typeface="Arial" charset="0"/>
              </a:rPr>
              <a:t>a 1.5% </a:t>
            </a:r>
            <a:r>
              <a:rPr lang="en-US" sz="1800" dirty="0">
                <a:latin typeface="Arial" charset="0"/>
                <a:cs typeface="Arial" charset="0"/>
              </a:rPr>
              <a:t>annual compound growth </a:t>
            </a:r>
            <a:r>
              <a:rPr lang="en-US" sz="1800" dirty="0" smtClean="0">
                <a:latin typeface="Arial" charset="0"/>
                <a:cs typeface="Arial" charset="0"/>
              </a:rPr>
              <a:t>rate</a:t>
            </a:r>
            <a:endParaRPr lang="en-US" sz="1800" dirty="0">
              <a:latin typeface="Arial" charset="0"/>
              <a:cs typeface="Arial" charset="0"/>
            </a:endParaRPr>
          </a:p>
        </p:txBody>
      </p:sp>
      <p:sp>
        <p:nvSpPr>
          <p:cNvPr id="5" name="Rectangle 4"/>
          <p:cNvSpPr/>
          <p:nvPr/>
        </p:nvSpPr>
        <p:spPr>
          <a:xfrm>
            <a:off x="8686800" y="6629400"/>
            <a:ext cx="4572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fld id="{62DB2EFC-25E8-49E4-A566-6FC02C0CBCDC}" type="slidenum">
              <a:rPr lang="en-US" sz="1500" smtClean="0">
                <a:solidFill>
                  <a:schemeClr val="tx1"/>
                </a:solidFill>
                <a:latin typeface="Arial" pitchFamily="34" charset="0"/>
                <a:cs typeface="Arial" pitchFamily="34" charset="0"/>
              </a:rPr>
              <a:t>23</a:t>
            </a:fld>
            <a:endParaRPr lang="en-US" sz="15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158803664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sz="4200" dirty="0" smtClean="0">
                <a:latin typeface="Arial" charset="0"/>
                <a:cs typeface="Arial" charset="0"/>
              </a:rPr>
              <a:t>PCP Data Trending</a:t>
            </a:r>
          </a:p>
        </p:txBody>
      </p:sp>
      <p:sp>
        <p:nvSpPr>
          <p:cNvPr id="3" name="Content Placeholder 2"/>
          <p:cNvSpPr>
            <a:spLocks noGrp="1"/>
          </p:cNvSpPr>
          <p:nvPr>
            <p:ph idx="1"/>
          </p:nvPr>
        </p:nvSpPr>
        <p:spPr>
          <a:xfrm>
            <a:off x="0" y="1447800"/>
            <a:ext cx="8915400" cy="990600"/>
          </a:xfrm>
        </p:spPr>
        <p:txBody>
          <a:bodyPr>
            <a:normAutofit/>
          </a:bodyPr>
          <a:lstStyle/>
          <a:p>
            <a:pPr eaLnBrk="1" hangingPunct="1">
              <a:lnSpc>
                <a:spcPct val="80000"/>
              </a:lnSpc>
              <a:buSzPct val="100000"/>
              <a:defRPr/>
            </a:pPr>
            <a:r>
              <a:rPr lang="en-US" sz="1800" dirty="0">
                <a:latin typeface="Arial" charset="0"/>
                <a:cs typeface="Arial" charset="0"/>
              </a:rPr>
              <a:t>Reviewing the MHA’s workforce </a:t>
            </a:r>
            <a:r>
              <a:rPr lang="en-US" sz="1800" dirty="0" smtClean="0">
                <a:latin typeface="Arial" charset="0"/>
                <a:cs typeface="Arial" charset="0"/>
              </a:rPr>
              <a:t>dataset </a:t>
            </a:r>
            <a:r>
              <a:rPr lang="en-US" sz="1800" dirty="0">
                <a:latin typeface="Arial" charset="0"/>
                <a:cs typeface="Arial" charset="0"/>
              </a:rPr>
              <a:t>shows a gradual aging of the </a:t>
            </a:r>
            <a:r>
              <a:rPr lang="en-US" sz="1800" dirty="0" smtClean="0">
                <a:latin typeface="Arial" charset="0"/>
                <a:cs typeface="Arial" charset="0"/>
              </a:rPr>
              <a:t>PCP </a:t>
            </a:r>
            <a:r>
              <a:rPr lang="en-US" sz="1800" dirty="0">
                <a:latin typeface="Arial" charset="0"/>
                <a:cs typeface="Arial" charset="0"/>
              </a:rPr>
              <a:t>workforce over the period data has been collected</a:t>
            </a:r>
          </a:p>
        </p:txBody>
      </p:sp>
      <p:sp>
        <p:nvSpPr>
          <p:cNvPr id="6" name="Content Placeholder 2"/>
          <p:cNvSpPr txBox="1">
            <a:spLocks/>
          </p:cNvSpPr>
          <p:nvPr/>
        </p:nvSpPr>
        <p:spPr bwMode="auto">
          <a:xfrm>
            <a:off x="0" y="4800600"/>
            <a:ext cx="8915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lr>
                <a:srgbClr val="215968"/>
              </a:buClr>
              <a:buSzPct val="120000"/>
              <a:buFont typeface="Wingdings" pitchFamily="2" charset="2"/>
              <a:buChar char="§"/>
              <a:defRPr sz="3200" kern="1200">
                <a:solidFill>
                  <a:schemeClr val="tx1"/>
                </a:solidFill>
                <a:latin typeface="+mn-lt"/>
                <a:ea typeface="+mn-ea"/>
                <a:cs typeface="+mn-cs"/>
              </a:defRPr>
            </a:lvl1pPr>
            <a:lvl2pPr marL="692150" indent="-346075" algn="l" rtl="0" eaLnBrk="0" fontAlgn="base" hangingPunct="0">
              <a:spcBef>
                <a:spcPct val="20000"/>
              </a:spcBef>
              <a:spcAft>
                <a:spcPct val="0"/>
              </a:spcAft>
              <a:buClr>
                <a:srgbClr val="31859C"/>
              </a:buClr>
              <a:buSzPct val="120000"/>
              <a:buFont typeface="Arial" charset="0"/>
              <a:buChar char="•"/>
              <a:defRPr sz="2800" kern="1200">
                <a:solidFill>
                  <a:schemeClr val="tx1"/>
                </a:solidFill>
                <a:latin typeface="+mn-lt"/>
                <a:ea typeface="+mn-ea"/>
                <a:cs typeface="+mn-cs"/>
              </a:defRPr>
            </a:lvl2pPr>
            <a:lvl3pPr marL="1025525" indent="-333375" algn="l" rtl="0" eaLnBrk="0" fontAlgn="base" hangingPunct="0">
              <a:spcBef>
                <a:spcPct val="20000"/>
              </a:spcBef>
              <a:spcAft>
                <a:spcPct val="0"/>
              </a:spcAft>
              <a:buClr>
                <a:srgbClr val="31859C"/>
              </a:buClr>
              <a:buSzPct val="90000"/>
              <a:buFont typeface="Courier New" pitchFamily="49" charset="0"/>
              <a:buChar char="o"/>
              <a:defRPr sz="2400" kern="1200">
                <a:solidFill>
                  <a:schemeClr val="tx1"/>
                </a:solidFill>
                <a:latin typeface="+mn-lt"/>
                <a:ea typeface="+mn-ea"/>
                <a:cs typeface="+mn-cs"/>
              </a:defRPr>
            </a:lvl3pPr>
            <a:lvl4pPr marL="1371600" indent="-346075" algn="l" rtl="0" eaLnBrk="0" fontAlgn="base" hangingPunct="0">
              <a:spcBef>
                <a:spcPct val="20000"/>
              </a:spcBef>
              <a:spcAft>
                <a:spcPct val="0"/>
              </a:spcAft>
              <a:buClr>
                <a:srgbClr val="31859C"/>
              </a:buClr>
              <a:buSzPct val="80000"/>
              <a:buFont typeface="Wingdings" pitchFamily="2" charset="2"/>
              <a:buChar char="q"/>
              <a:defRPr sz="2000" kern="1200">
                <a:solidFill>
                  <a:schemeClr val="tx1"/>
                </a:solidFill>
                <a:latin typeface="+mn-lt"/>
                <a:ea typeface="+mn-ea"/>
                <a:cs typeface="+mn-cs"/>
              </a:defRPr>
            </a:lvl4pPr>
            <a:lvl5pPr marL="1717675" indent="-346075" algn="l" rtl="0" eaLnBrk="0" fontAlgn="base" hangingPunct="0">
              <a:spcBef>
                <a:spcPct val="20000"/>
              </a:spcBef>
              <a:spcAft>
                <a:spcPct val="0"/>
              </a:spcAft>
              <a:buClr>
                <a:srgbClr val="31859C"/>
              </a:buClr>
              <a:buFont typeface="Wingdings" pitchFamily="2" charset="2"/>
              <a:buChar char="ü"/>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1" hangingPunct="1">
              <a:lnSpc>
                <a:spcPct val="80000"/>
              </a:lnSpc>
              <a:buSzPct val="100000"/>
              <a:defRPr/>
            </a:pPr>
            <a:r>
              <a:rPr lang="en-US" sz="1800" dirty="0">
                <a:latin typeface="Arial" charset="0"/>
                <a:cs typeface="Arial" charset="0"/>
              </a:rPr>
              <a:t>The average percentage of those </a:t>
            </a:r>
            <a:r>
              <a:rPr lang="en-US" sz="1800" dirty="0" smtClean="0">
                <a:latin typeface="Arial" charset="0"/>
                <a:cs typeface="Arial" charset="0"/>
              </a:rPr>
              <a:t>ages </a:t>
            </a:r>
            <a:r>
              <a:rPr lang="en-US" sz="1800" dirty="0">
                <a:latin typeface="Arial" charset="0"/>
                <a:cs typeface="Arial" charset="0"/>
              </a:rPr>
              <a:t>62+ terminating employment (and assumed to permanently exit the workforce) is up since the trough of the </a:t>
            </a:r>
            <a:r>
              <a:rPr lang="en-US" sz="1800" dirty="0" smtClean="0">
                <a:latin typeface="Arial" charset="0"/>
                <a:cs typeface="Arial" charset="0"/>
              </a:rPr>
              <a:t>Great </a:t>
            </a:r>
            <a:r>
              <a:rPr lang="en-US" sz="1800" dirty="0">
                <a:latin typeface="Arial" charset="0"/>
                <a:cs typeface="Arial" charset="0"/>
              </a:rPr>
              <a:t>R</a:t>
            </a:r>
            <a:r>
              <a:rPr lang="en-US" sz="1800" dirty="0" smtClean="0">
                <a:latin typeface="Arial" charset="0"/>
                <a:cs typeface="Arial" charset="0"/>
              </a:rPr>
              <a:t>ecession</a:t>
            </a:r>
            <a:endParaRPr lang="en-US" sz="1800" dirty="0">
              <a:latin typeface="Arial" charset="0"/>
              <a:cs typeface="Arial" charset="0"/>
            </a:endParaRPr>
          </a:p>
        </p:txBody>
      </p:sp>
      <p:graphicFrame>
        <p:nvGraphicFramePr>
          <p:cNvPr id="7" name="Chart 6"/>
          <p:cNvGraphicFramePr/>
          <p:nvPr>
            <p:extLst>
              <p:ext uri="{D42A27DB-BD31-4B8C-83A1-F6EECF244321}">
                <p14:modId xmlns:p14="http://schemas.microsoft.com/office/powerpoint/2010/main" val="1415487043"/>
              </p:ext>
            </p:extLst>
          </p:nvPr>
        </p:nvGraphicFramePr>
        <p:xfrm>
          <a:off x="1295400" y="5257800"/>
          <a:ext cx="6096000" cy="1346200"/>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p:cNvSpPr txBox="1"/>
          <p:nvPr/>
        </p:nvSpPr>
        <p:spPr>
          <a:xfrm>
            <a:off x="1419225" y="6486525"/>
            <a:ext cx="4419600" cy="230832"/>
          </a:xfrm>
          <a:prstGeom prst="rect">
            <a:avLst/>
          </a:prstGeom>
          <a:noFill/>
        </p:spPr>
        <p:txBody>
          <a:bodyPr wrap="square" rtlCol="0">
            <a:spAutoFit/>
          </a:bodyPr>
          <a:lstStyle/>
          <a:p>
            <a:r>
              <a:rPr lang="en-US" sz="900" i="1" dirty="0" smtClean="0"/>
              <a:t>Source: MHA Workforce Planning Tool</a:t>
            </a:r>
            <a:endParaRPr lang="en-US" sz="900" i="1" dirty="0"/>
          </a:p>
        </p:txBody>
      </p:sp>
      <p:graphicFrame>
        <p:nvGraphicFramePr>
          <p:cNvPr id="9" name="Chart 8"/>
          <p:cNvGraphicFramePr/>
          <p:nvPr>
            <p:extLst>
              <p:ext uri="{D42A27DB-BD31-4B8C-83A1-F6EECF244321}">
                <p14:modId xmlns:p14="http://schemas.microsoft.com/office/powerpoint/2010/main" val="3980892446"/>
              </p:ext>
            </p:extLst>
          </p:nvPr>
        </p:nvGraphicFramePr>
        <p:xfrm>
          <a:off x="990600" y="1981200"/>
          <a:ext cx="6781800" cy="2768600"/>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1398814" y="4533350"/>
            <a:ext cx="4419600" cy="230832"/>
          </a:xfrm>
          <a:prstGeom prst="rect">
            <a:avLst/>
          </a:prstGeom>
          <a:noFill/>
        </p:spPr>
        <p:txBody>
          <a:bodyPr wrap="square" rtlCol="0">
            <a:spAutoFit/>
          </a:bodyPr>
          <a:lstStyle/>
          <a:p>
            <a:r>
              <a:rPr lang="en-US" sz="900" i="1" dirty="0" smtClean="0"/>
              <a:t>Source: MHA Workforce Planning Tool</a:t>
            </a:r>
            <a:endParaRPr lang="en-US" sz="900" i="1" dirty="0"/>
          </a:p>
        </p:txBody>
      </p:sp>
      <p:sp>
        <p:nvSpPr>
          <p:cNvPr id="12" name="Rectangle 11"/>
          <p:cNvSpPr/>
          <p:nvPr/>
        </p:nvSpPr>
        <p:spPr>
          <a:xfrm>
            <a:off x="8686800" y="6629400"/>
            <a:ext cx="4572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fld id="{62DB2EFC-25E8-49E4-A566-6FC02C0CBCDC}" type="slidenum">
              <a:rPr lang="en-US" sz="1500" smtClean="0">
                <a:solidFill>
                  <a:schemeClr val="tx1"/>
                </a:solidFill>
                <a:latin typeface="Arial" pitchFamily="34" charset="0"/>
                <a:cs typeface="Arial" pitchFamily="34" charset="0"/>
              </a:rPr>
              <a:t>24</a:t>
            </a:fld>
            <a:endParaRPr lang="en-US" sz="15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267057335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sz="4200" dirty="0" smtClean="0">
                <a:latin typeface="Arial" charset="0"/>
                <a:cs typeface="Arial" charset="0"/>
              </a:rPr>
              <a:t>PCP Workforce Exit Assumptions</a:t>
            </a:r>
          </a:p>
        </p:txBody>
      </p:sp>
      <p:sp>
        <p:nvSpPr>
          <p:cNvPr id="3" name="Content Placeholder 2"/>
          <p:cNvSpPr>
            <a:spLocks noGrp="1"/>
          </p:cNvSpPr>
          <p:nvPr>
            <p:ph idx="1"/>
          </p:nvPr>
        </p:nvSpPr>
        <p:spPr>
          <a:xfrm>
            <a:off x="228600" y="1447800"/>
            <a:ext cx="8763000" cy="5410200"/>
          </a:xfrm>
        </p:spPr>
        <p:txBody>
          <a:bodyPr>
            <a:noAutofit/>
          </a:bodyPr>
          <a:lstStyle/>
          <a:p>
            <a:pPr eaLnBrk="1" hangingPunct="1">
              <a:lnSpc>
                <a:spcPct val="80000"/>
              </a:lnSpc>
              <a:buSzPct val="100000"/>
              <a:defRPr/>
            </a:pPr>
            <a:r>
              <a:rPr lang="en-US" sz="1800" dirty="0" smtClean="0">
                <a:latin typeface="Arial" charset="0"/>
                <a:cs typeface="Arial" charset="0"/>
              </a:rPr>
              <a:t>Exits from the </a:t>
            </a:r>
            <a:r>
              <a:rPr lang="en-US" sz="1800" dirty="0">
                <a:latin typeface="Arial" charset="0"/>
                <a:cs typeface="Arial" charset="0"/>
              </a:rPr>
              <a:t>starting </a:t>
            </a:r>
            <a:r>
              <a:rPr lang="en-US" sz="1800" dirty="0" smtClean="0">
                <a:latin typeface="Arial" charset="0"/>
                <a:cs typeface="Arial" charset="0"/>
              </a:rPr>
              <a:t>workforce population are projected due </a:t>
            </a:r>
            <a:r>
              <a:rPr lang="en-US" sz="1800" dirty="0">
                <a:latin typeface="Arial" charset="0"/>
                <a:cs typeface="Arial" charset="0"/>
              </a:rPr>
              <a:t>to permanent disability, death and </a:t>
            </a:r>
            <a:r>
              <a:rPr lang="en-US" sz="1800" dirty="0" smtClean="0">
                <a:latin typeface="Arial" charset="0"/>
                <a:cs typeface="Arial" charset="0"/>
              </a:rPr>
              <a:t>retirement</a:t>
            </a:r>
          </a:p>
          <a:p>
            <a:pPr lvl="1" eaLnBrk="1" hangingPunct="1">
              <a:lnSpc>
                <a:spcPct val="80000"/>
              </a:lnSpc>
              <a:buSzPct val="100000"/>
              <a:defRPr/>
            </a:pPr>
            <a:r>
              <a:rPr lang="en-US" sz="1400" dirty="0">
                <a:latin typeface="Arial" charset="0"/>
                <a:cs typeface="Arial" charset="0"/>
              </a:rPr>
              <a:t>Long-term disability and death assumptions follow standard actuarial tables published by the Society of Actuaries for individuals from a </a:t>
            </a:r>
            <a:r>
              <a:rPr lang="en-US" sz="1400" dirty="0" smtClean="0">
                <a:latin typeface="Arial" charset="0"/>
                <a:cs typeface="Arial" charset="0"/>
              </a:rPr>
              <a:t>U.S. working </a:t>
            </a:r>
            <a:r>
              <a:rPr lang="en-US" sz="1400" dirty="0">
                <a:latin typeface="Arial" charset="0"/>
                <a:cs typeface="Arial" charset="0"/>
              </a:rPr>
              <a:t>population</a:t>
            </a:r>
          </a:p>
          <a:p>
            <a:pPr lvl="1" eaLnBrk="1" hangingPunct="1">
              <a:lnSpc>
                <a:spcPct val="80000"/>
              </a:lnSpc>
              <a:buSzPct val="100000"/>
              <a:defRPr/>
            </a:pPr>
            <a:r>
              <a:rPr lang="en-US" sz="1400" dirty="0" smtClean="0">
                <a:latin typeface="Arial" charset="0"/>
                <a:cs typeface="Arial" charset="0"/>
              </a:rPr>
              <a:t>Retirement rates are developed based on recent exit data information</a:t>
            </a:r>
          </a:p>
          <a:p>
            <a:pPr eaLnBrk="1" hangingPunct="1">
              <a:lnSpc>
                <a:spcPct val="80000"/>
              </a:lnSpc>
              <a:buSzPct val="100000"/>
              <a:defRPr/>
            </a:pPr>
            <a:endParaRPr lang="en-US" sz="1800" dirty="0" smtClean="0">
              <a:latin typeface="Arial" charset="0"/>
              <a:cs typeface="Arial" charset="0"/>
            </a:endParaRPr>
          </a:p>
          <a:p>
            <a:pPr eaLnBrk="1" hangingPunct="1">
              <a:lnSpc>
                <a:spcPct val="80000"/>
              </a:lnSpc>
              <a:buSzPct val="100000"/>
              <a:defRPr/>
            </a:pPr>
            <a:r>
              <a:rPr lang="en-US" sz="1800" dirty="0" smtClean="0">
                <a:latin typeface="Arial" charset="0"/>
                <a:cs typeface="Arial" charset="0"/>
              </a:rPr>
              <a:t>2013 exit experience from the MHA dataset was as follows for ages 62+</a:t>
            </a:r>
          </a:p>
          <a:p>
            <a:pPr eaLnBrk="1" hangingPunct="1">
              <a:lnSpc>
                <a:spcPct val="80000"/>
              </a:lnSpc>
              <a:buSzPct val="100000"/>
              <a:defRPr/>
            </a:pPr>
            <a:endParaRPr lang="en-US" sz="1800" dirty="0">
              <a:latin typeface="Arial" charset="0"/>
              <a:cs typeface="Arial" charset="0"/>
            </a:endParaRPr>
          </a:p>
          <a:p>
            <a:pPr eaLnBrk="1" hangingPunct="1">
              <a:lnSpc>
                <a:spcPct val="80000"/>
              </a:lnSpc>
              <a:buSzPct val="100000"/>
              <a:defRPr/>
            </a:pPr>
            <a:endParaRPr lang="en-US" sz="1800" dirty="0" smtClean="0">
              <a:latin typeface="Arial" charset="0"/>
              <a:cs typeface="Arial" charset="0"/>
            </a:endParaRPr>
          </a:p>
          <a:p>
            <a:pPr eaLnBrk="1" hangingPunct="1">
              <a:lnSpc>
                <a:spcPct val="80000"/>
              </a:lnSpc>
              <a:buSzPct val="100000"/>
              <a:defRPr/>
            </a:pPr>
            <a:endParaRPr lang="en-US" sz="1800" dirty="0" smtClean="0">
              <a:latin typeface="Arial" charset="0"/>
              <a:cs typeface="Arial" charset="0"/>
            </a:endParaRPr>
          </a:p>
          <a:p>
            <a:pPr eaLnBrk="1" hangingPunct="1">
              <a:lnSpc>
                <a:spcPct val="80000"/>
              </a:lnSpc>
              <a:buSzPct val="100000"/>
              <a:defRPr/>
            </a:pPr>
            <a:endParaRPr lang="en-US" sz="1800" dirty="0">
              <a:latin typeface="Arial" charset="0"/>
              <a:cs typeface="Arial" charset="0"/>
            </a:endParaRPr>
          </a:p>
          <a:p>
            <a:pPr eaLnBrk="1" hangingPunct="1">
              <a:lnSpc>
                <a:spcPct val="80000"/>
              </a:lnSpc>
              <a:buSzPct val="100000"/>
              <a:defRPr/>
            </a:pPr>
            <a:endParaRPr lang="en-US" sz="1800" dirty="0" smtClean="0">
              <a:latin typeface="Arial" charset="0"/>
              <a:cs typeface="Arial" charset="0"/>
            </a:endParaRPr>
          </a:p>
          <a:p>
            <a:pPr eaLnBrk="1" hangingPunct="1">
              <a:lnSpc>
                <a:spcPct val="80000"/>
              </a:lnSpc>
              <a:buSzPct val="100000"/>
              <a:defRPr/>
            </a:pPr>
            <a:endParaRPr lang="en-US" sz="1800" dirty="0">
              <a:latin typeface="Arial" charset="0"/>
              <a:cs typeface="Arial" charset="0"/>
            </a:endParaRPr>
          </a:p>
          <a:p>
            <a:pPr eaLnBrk="1" hangingPunct="1">
              <a:lnSpc>
                <a:spcPct val="80000"/>
              </a:lnSpc>
              <a:buSzPct val="100000"/>
              <a:defRPr/>
            </a:pPr>
            <a:r>
              <a:rPr lang="en-US" sz="1800" dirty="0">
                <a:latin typeface="Arial" charset="0"/>
                <a:cs typeface="Arial" charset="0"/>
              </a:rPr>
              <a:t>Reason for exit is not captured in the </a:t>
            </a:r>
            <a:r>
              <a:rPr lang="en-US" sz="1800" dirty="0" smtClean="0">
                <a:latin typeface="Arial" charset="0"/>
                <a:cs typeface="Arial" charset="0"/>
              </a:rPr>
              <a:t>dataset </a:t>
            </a:r>
            <a:r>
              <a:rPr lang="en-US" sz="1800" dirty="0">
                <a:latin typeface="Arial" charset="0"/>
                <a:cs typeface="Arial" charset="0"/>
              </a:rPr>
              <a:t>(turnover, retirement, </a:t>
            </a:r>
            <a:r>
              <a:rPr lang="en-US" sz="1800" dirty="0" smtClean="0">
                <a:latin typeface="Arial" charset="0"/>
                <a:cs typeface="Arial" charset="0"/>
              </a:rPr>
              <a:t>etc.), </a:t>
            </a:r>
            <a:r>
              <a:rPr lang="en-US" sz="1800" dirty="0">
                <a:latin typeface="Arial" charset="0"/>
                <a:cs typeface="Arial" charset="0"/>
              </a:rPr>
              <a:t>as such a subjective age must be chosen to determine retirement status</a:t>
            </a:r>
          </a:p>
          <a:p>
            <a:pPr eaLnBrk="1" hangingPunct="1">
              <a:lnSpc>
                <a:spcPct val="80000"/>
              </a:lnSpc>
              <a:buSzPct val="100000"/>
              <a:defRPr/>
            </a:pPr>
            <a:endParaRPr lang="en-US" sz="1800" dirty="0">
              <a:latin typeface="Arial" charset="0"/>
              <a:cs typeface="Arial" charset="0"/>
            </a:endParaRPr>
          </a:p>
          <a:p>
            <a:pPr eaLnBrk="1" hangingPunct="1">
              <a:lnSpc>
                <a:spcPct val="80000"/>
              </a:lnSpc>
              <a:buSzPct val="100000"/>
              <a:defRPr/>
            </a:pPr>
            <a:r>
              <a:rPr lang="en-US" sz="1800" dirty="0">
                <a:latin typeface="Arial" charset="0"/>
                <a:cs typeface="Arial" charset="0"/>
              </a:rPr>
              <a:t>While there are retirements from the population before age 62 this threshold was used as </a:t>
            </a:r>
            <a:r>
              <a:rPr lang="en-US" sz="1800" dirty="0" smtClean="0">
                <a:latin typeface="Arial" charset="0"/>
                <a:cs typeface="Arial" charset="0"/>
              </a:rPr>
              <a:t>the beginning </a:t>
            </a:r>
            <a:r>
              <a:rPr lang="en-US" sz="1800" dirty="0">
                <a:latin typeface="Arial" charset="0"/>
                <a:cs typeface="Arial" charset="0"/>
              </a:rPr>
              <a:t>of the incidence of permanent retirement</a:t>
            </a:r>
          </a:p>
          <a:p>
            <a:pPr lvl="1" eaLnBrk="1" hangingPunct="1">
              <a:lnSpc>
                <a:spcPct val="80000"/>
              </a:lnSpc>
              <a:buSzPct val="100000"/>
              <a:defRPr/>
            </a:pPr>
            <a:r>
              <a:rPr lang="en-US" sz="1400" dirty="0">
                <a:latin typeface="Arial" charset="0"/>
                <a:cs typeface="Arial" charset="0"/>
              </a:rPr>
              <a:t>100% of employees age 70 or older are assumed to </a:t>
            </a:r>
            <a:r>
              <a:rPr lang="en-US" sz="1400" dirty="0" smtClean="0">
                <a:latin typeface="Arial" charset="0"/>
                <a:cs typeface="Arial" charset="0"/>
              </a:rPr>
              <a:t>retire</a:t>
            </a:r>
          </a:p>
          <a:p>
            <a:pPr lvl="1" eaLnBrk="1" hangingPunct="1">
              <a:lnSpc>
                <a:spcPct val="80000"/>
              </a:lnSpc>
              <a:buSzPct val="100000"/>
              <a:defRPr/>
            </a:pPr>
            <a:r>
              <a:rPr lang="en-US" sz="1400" dirty="0">
                <a:latin typeface="Arial" charset="0"/>
                <a:cs typeface="Arial" charset="0"/>
              </a:rPr>
              <a:t>Assumption set creates an average weighted retirement age of </a:t>
            </a:r>
            <a:r>
              <a:rPr lang="en-US" sz="1400" dirty="0" smtClean="0">
                <a:latin typeface="Arial" charset="0"/>
                <a:cs typeface="Arial" charset="0"/>
              </a:rPr>
              <a:t>67.2</a:t>
            </a:r>
            <a:endParaRPr lang="en-US" sz="1400" dirty="0">
              <a:latin typeface="Arial" charset="0"/>
              <a:cs typeface="Arial" charset="0"/>
            </a:endParaRPr>
          </a:p>
        </p:txBody>
      </p:sp>
      <p:graphicFrame>
        <p:nvGraphicFramePr>
          <p:cNvPr id="6" name="Table 5"/>
          <p:cNvGraphicFramePr>
            <a:graphicFrameLocks noGrp="1"/>
          </p:cNvGraphicFramePr>
          <p:nvPr>
            <p:extLst>
              <p:ext uri="{D42A27DB-BD31-4B8C-83A1-F6EECF244321}">
                <p14:modId xmlns:p14="http://schemas.microsoft.com/office/powerpoint/2010/main" val="4180938369"/>
              </p:ext>
            </p:extLst>
          </p:nvPr>
        </p:nvGraphicFramePr>
        <p:xfrm>
          <a:off x="1219200" y="3200400"/>
          <a:ext cx="6629400" cy="1203960"/>
        </p:xfrm>
        <a:graphic>
          <a:graphicData uri="http://schemas.openxmlformats.org/drawingml/2006/table">
            <a:tbl>
              <a:tblPr firstRow="1" bandRow="1">
                <a:tableStyleId>{5C22544A-7EE6-4342-B048-85BDC9FD1C3A}</a:tableStyleId>
              </a:tblPr>
              <a:tblGrid>
                <a:gridCol w="762000"/>
                <a:gridCol w="1447800"/>
                <a:gridCol w="762000"/>
                <a:gridCol w="1371600"/>
                <a:gridCol w="762000"/>
                <a:gridCol w="1524000"/>
              </a:tblGrid>
              <a:tr h="381000">
                <a:tc>
                  <a:txBody>
                    <a:bodyPr/>
                    <a:lstStyle/>
                    <a:p>
                      <a:pPr algn="ctr"/>
                      <a:r>
                        <a:rPr lang="en-US" sz="1400" dirty="0" smtClean="0">
                          <a:latin typeface="Arial" panose="020B0604020202020204" pitchFamily="34" charset="0"/>
                          <a:cs typeface="Arial" panose="020B0604020202020204" pitchFamily="34" charset="0"/>
                        </a:rPr>
                        <a:t>Age</a:t>
                      </a:r>
                      <a:endParaRPr lang="en-US" sz="1400" dirty="0">
                        <a:latin typeface="Arial" panose="020B0604020202020204" pitchFamily="34" charset="0"/>
                        <a:cs typeface="Arial" panose="020B0604020202020204" pitchFamily="34" charset="0"/>
                      </a:endParaRPr>
                    </a:p>
                  </a:txBody>
                  <a:tcPr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a:txBody>
                    <a:bodyPr/>
                    <a:lstStyle/>
                    <a:p>
                      <a:pPr algn="ctr"/>
                      <a:r>
                        <a:rPr lang="en-US" sz="1400" dirty="0" smtClean="0">
                          <a:latin typeface="Arial" panose="020B0604020202020204" pitchFamily="34" charset="0"/>
                          <a:cs typeface="Arial" panose="020B0604020202020204" pitchFamily="34" charset="0"/>
                        </a:rPr>
                        <a:t>% </a:t>
                      </a:r>
                      <a:r>
                        <a:rPr lang="en-US" sz="1400" baseline="0" dirty="0" smtClean="0">
                          <a:latin typeface="Arial" panose="020B0604020202020204" pitchFamily="34" charset="0"/>
                          <a:cs typeface="Arial" panose="020B0604020202020204" pitchFamily="34" charset="0"/>
                        </a:rPr>
                        <a:t>Exiting</a:t>
                      </a:r>
                      <a:endParaRPr lang="en-US" sz="1400" dirty="0">
                        <a:latin typeface="Arial" panose="020B060402020202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Arial" panose="020B0604020202020204" pitchFamily="34" charset="0"/>
                          <a:cs typeface="Arial" panose="020B0604020202020204" pitchFamily="34" charset="0"/>
                        </a:rPr>
                        <a:t>Age</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Arial" panose="020B0604020202020204" pitchFamily="34" charset="0"/>
                          <a:cs typeface="Arial" panose="020B0604020202020204" pitchFamily="34" charset="0"/>
                        </a:rPr>
                        <a:t>% </a:t>
                      </a:r>
                      <a:r>
                        <a:rPr lang="en-US" sz="1400" baseline="0" dirty="0" smtClean="0">
                          <a:latin typeface="Arial" panose="020B0604020202020204" pitchFamily="34" charset="0"/>
                          <a:cs typeface="Arial" panose="020B0604020202020204" pitchFamily="34" charset="0"/>
                        </a:rPr>
                        <a:t>Exiting</a:t>
                      </a:r>
                      <a:endParaRPr lang="en-US" sz="1400" dirty="0" smtClean="0">
                        <a:latin typeface="Arial" panose="020B060402020202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Arial" panose="020B0604020202020204" pitchFamily="34" charset="0"/>
                          <a:cs typeface="Arial" panose="020B0604020202020204" pitchFamily="34" charset="0"/>
                        </a:rPr>
                        <a:t>Age</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Arial" panose="020B0604020202020204" pitchFamily="34" charset="0"/>
                          <a:cs typeface="Arial" panose="020B0604020202020204" pitchFamily="34" charset="0"/>
                        </a:rPr>
                        <a:t>% </a:t>
                      </a:r>
                      <a:r>
                        <a:rPr lang="en-US" sz="1400" baseline="0" dirty="0" smtClean="0">
                          <a:latin typeface="Arial" panose="020B0604020202020204" pitchFamily="34" charset="0"/>
                          <a:cs typeface="Arial" panose="020B0604020202020204" pitchFamily="34" charset="0"/>
                        </a:rPr>
                        <a:t>Exiting</a:t>
                      </a:r>
                      <a:endParaRPr lang="en-US" sz="1400" dirty="0" smtClean="0">
                        <a:latin typeface="Arial" panose="020B060402020202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r>
              <a:tr h="0">
                <a:tc>
                  <a:txBody>
                    <a:bodyPr/>
                    <a:lstStyle/>
                    <a:p>
                      <a:pPr algn="ctr"/>
                      <a:r>
                        <a:rPr lang="en-US" sz="1200" b="1" dirty="0" smtClean="0">
                          <a:latin typeface="Arial" panose="020B0604020202020204" pitchFamily="34" charset="0"/>
                          <a:cs typeface="Arial" panose="020B0604020202020204" pitchFamily="34" charset="0"/>
                        </a:rPr>
                        <a:t>62</a:t>
                      </a:r>
                      <a:endParaRPr lang="en-US" sz="1200" b="1" dirty="0">
                        <a:latin typeface="Arial" panose="020B0604020202020204" pitchFamily="34" charset="0"/>
                        <a:cs typeface="Arial" panose="020B0604020202020204" pitchFamily="34" charset="0"/>
                      </a:endParaRPr>
                    </a:p>
                  </a:txBody>
                  <a:tcPr anchor="ctr">
                    <a:lnT w="12700" cap="flat" cmpd="sng" algn="ctr">
                      <a:solidFill>
                        <a:schemeClr val="bg1"/>
                      </a:solidFill>
                      <a:prstDash val="solid"/>
                      <a:round/>
                      <a:headEnd type="none" w="med" len="med"/>
                      <a:tailEnd type="none" w="med" len="med"/>
                    </a:lnT>
                  </a:tcPr>
                </a:tc>
                <a:tc>
                  <a:txBody>
                    <a:bodyPr/>
                    <a:lstStyle/>
                    <a:p>
                      <a:pPr algn="ctr"/>
                      <a:r>
                        <a:rPr lang="en-US" sz="1200" dirty="0" smtClean="0">
                          <a:latin typeface="Arial" panose="020B0604020202020204" pitchFamily="34" charset="0"/>
                          <a:cs typeface="Arial" panose="020B0604020202020204" pitchFamily="34" charset="0"/>
                        </a:rPr>
                        <a:t>6%</a:t>
                      </a:r>
                      <a:endParaRPr lang="en-US" sz="1200" dirty="0">
                        <a:latin typeface="Arial" panose="020B0604020202020204" pitchFamily="34" charset="0"/>
                        <a:cs typeface="Arial" panose="020B0604020202020204" pitchFamily="34" charset="0"/>
                      </a:endParaRPr>
                    </a:p>
                  </a:txBody>
                  <a:tcPr anchor="ctr">
                    <a:lnT w="12700" cap="flat" cmpd="sng" algn="ctr">
                      <a:solidFill>
                        <a:schemeClr val="bg1"/>
                      </a:solidFill>
                      <a:prstDash val="solid"/>
                      <a:round/>
                      <a:headEnd type="none" w="med" len="med"/>
                      <a:tailEnd type="none" w="med" len="med"/>
                    </a:lnT>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dirty="0" smtClean="0">
                          <a:latin typeface="Arial" panose="020B0604020202020204" pitchFamily="34" charset="0"/>
                          <a:cs typeface="Arial" panose="020B0604020202020204" pitchFamily="34" charset="0"/>
                        </a:rPr>
                        <a:t>65</a:t>
                      </a:r>
                    </a:p>
                  </a:txBody>
                  <a:tcPr anchor="ctr">
                    <a:lnT w="12700" cap="flat" cmpd="sng" algn="ctr">
                      <a:solidFill>
                        <a:schemeClr val="bg1"/>
                      </a:solidFill>
                      <a:prstDash val="solid"/>
                      <a:round/>
                      <a:headEnd type="none" w="med" len="med"/>
                      <a:tailEnd type="none" w="med" len="med"/>
                    </a:lnT>
                  </a:tcPr>
                </a:tc>
                <a:tc>
                  <a:txBody>
                    <a:bodyPr/>
                    <a:lstStyle/>
                    <a:p>
                      <a:pPr algn="ctr"/>
                      <a:r>
                        <a:rPr lang="en-US" sz="1200" dirty="0" smtClean="0">
                          <a:latin typeface="Arial" panose="020B0604020202020204" pitchFamily="34" charset="0"/>
                          <a:cs typeface="Arial" panose="020B0604020202020204" pitchFamily="34" charset="0"/>
                        </a:rPr>
                        <a:t>13%</a:t>
                      </a:r>
                      <a:endParaRPr lang="en-US" sz="1200" dirty="0">
                        <a:latin typeface="Arial" panose="020B0604020202020204" pitchFamily="34" charset="0"/>
                        <a:cs typeface="Arial" panose="020B0604020202020204" pitchFamily="34" charset="0"/>
                      </a:endParaRPr>
                    </a:p>
                  </a:txBody>
                  <a:tcPr anchor="ctr">
                    <a:lnT w="12700" cap="flat" cmpd="sng" algn="ctr">
                      <a:solidFill>
                        <a:schemeClr val="bg1"/>
                      </a:solidFill>
                      <a:prstDash val="solid"/>
                      <a:round/>
                      <a:headEnd type="none" w="med" len="med"/>
                      <a:tailEnd type="none" w="med" len="med"/>
                    </a:lnT>
                  </a:tcPr>
                </a:tc>
                <a:tc>
                  <a:txBody>
                    <a:bodyPr/>
                    <a:lstStyle/>
                    <a:p>
                      <a:pPr algn="ctr"/>
                      <a:r>
                        <a:rPr lang="en-US" sz="1200" b="1" dirty="0" smtClean="0">
                          <a:latin typeface="Arial" panose="020B0604020202020204" pitchFamily="34" charset="0"/>
                          <a:cs typeface="Arial" panose="020B0604020202020204" pitchFamily="34" charset="0"/>
                        </a:rPr>
                        <a:t>68</a:t>
                      </a:r>
                      <a:endParaRPr lang="en-US" sz="1200" b="1" dirty="0">
                        <a:latin typeface="Arial" panose="020B0604020202020204" pitchFamily="34" charset="0"/>
                        <a:cs typeface="Arial" panose="020B0604020202020204" pitchFamily="34" charset="0"/>
                      </a:endParaRPr>
                    </a:p>
                  </a:txBody>
                  <a:tcPr anchor="ctr">
                    <a:lnT w="12700" cap="flat" cmpd="sng" algn="ctr">
                      <a:solidFill>
                        <a:schemeClr val="bg1"/>
                      </a:solidFill>
                      <a:prstDash val="solid"/>
                      <a:round/>
                      <a:headEnd type="none" w="med" len="med"/>
                      <a:tailEnd type="none" w="med" len="med"/>
                    </a:lnT>
                  </a:tcPr>
                </a:tc>
                <a:tc>
                  <a:txBody>
                    <a:bodyPr/>
                    <a:lstStyle/>
                    <a:p>
                      <a:pPr algn="ctr"/>
                      <a:r>
                        <a:rPr lang="en-US" sz="1200" dirty="0" smtClean="0">
                          <a:latin typeface="Arial" panose="020B0604020202020204" pitchFamily="34" charset="0"/>
                          <a:cs typeface="Arial" panose="020B0604020202020204" pitchFamily="34" charset="0"/>
                        </a:rPr>
                        <a:t>9%</a:t>
                      </a:r>
                      <a:endParaRPr lang="en-US" sz="1200" dirty="0">
                        <a:latin typeface="Arial" panose="020B0604020202020204" pitchFamily="34" charset="0"/>
                        <a:cs typeface="Arial" panose="020B0604020202020204" pitchFamily="34" charset="0"/>
                      </a:endParaRPr>
                    </a:p>
                  </a:txBody>
                  <a:tcPr anchor="ctr">
                    <a:lnT w="12700" cap="flat" cmpd="sng" algn="ctr">
                      <a:solidFill>
                        <a:schemeClr val="bg1"/>
                      </a:solidFill>
                      <a:prstDash val="solid"/>
                      <a:round/>
                      <a:headEnd type="none" w="med" len="med"/>
                      <a:tailEnd type="none" w="med" len="med"/>
                    </a:lnT>
                  </a:tcPr>
                </a:tc>
              </a:tr>
              <a:tr h="0">
                <a:tc>
                  <a:txBody>
                    <a:bodyPr/>
                    <a:lstStyle/>
                    <a:p>
                      <a:pPr algn="ctr"/>
                      <a:r>
                        <a:rPr lang="en-US" sz="1200" b="1" dirty="0" smtClean="0">
                          <a:latin typeface="Arial" panose="020B0604020202020204" pitchFamily="34" charset="0"/>
                          <a:cs typeface="Arial" panose="020B0604020202020204" pitchFamily="34" charset="0"/>
                        </a:rPr>
                        <a:t>63</a:t>
                      </a:r>
                      <a:endParaRPr lang="en-US" sz="1200" b="1" dirty="0">
                        <a:latin typeface="Arial" panose="020B0604020202020204" pitchFamily="34" charset="0"/>
                        <a:cs typeface="Arial" panose="020B0604020202020204" pitchFamily="34" charset="0"/>
                      </a:endParaRPr>
                    </a:p>
                  </a:txBody>
                  <a:tcPr anchor="ctr"/>
                </a:tc>
                <a:tc>
                  <a:txBody>
                    <a:bodyPr/>
                    <a:lstStyle/>
                    <a:p>
                      <a:pPr algn="ctr"/>
                      <a:r>
                        <a:rPr lang="en-US" sz="1200" dirty="0" smtClean="0">
                          <a:latin typeface="Arial" panose="020B0604020202020204" pitchFamily="34" charset="0"/>
                          <a:cs typeface="Arial" panose="020B0604020202020204" pitchFamily="34" charset="0"/>
                        </a:rPr>
                        <a:t>10%</a:t>
                      </a:r>
                      <a:endParaRPr lang="en-US" sz="1200" dirty="0">
                        <a:latin typeface="Arial" panose="020B0604020202020204" pitchFamily="34" charset="0"/>
                        <a:cs typeface="Arial" panose="020B0604020202020204" pitchFamily="34" charset="0"/>
                      </a:endParaRPr>
                    </a:p>
                  </a:txBody>
                  <a:tcPr anchor="ctr"/>
                </a:tc>
                <a:tc>
                  <a:txBody>
                    <a:bodyPr/>
                    <a:lstStyle/>
                    <a:p>
                      <a:pPr algn="ctr"/>
                      <a:r>
                        <a:rPr lang="en-US" sz="1200" b="1" dirty="0" smtClean="0">
                          <a:latin typeface="Arial" panose="020B0604020202020204" pitchFamily="34" charset="0"/>
                          <a:cs typeface="Arial" panose="020B0604020202020204" pitchFamily="34" charset="0"/>
                        </a:rPr>
                        <a:t>66</a:t>
                      </a:r>
                      <a:endParaRPr lang="en-US" sz="1200" b="1" dirty="0">
                        <a:latin typeface="Arial" panose="020B0604020202020204" pitchFamily="34" charset="0"/>
                        <a:cs typeface="Arial" panose="020B0604020202020204" pitchFamily="34" charset="0"/>
                      </a:endParaRPr>
                    </a:p>
                  </a:txBody>
                  <a:tcPr anchor="ctr"/>
                </a:tc>
                <a:tc>
                  <a:txBody>
                    <a:bodyPr/>
                    <a:lstStyle/>
                    <a:p>
                      <a:pPr algn="ctr"/>
                      <a:r>
                        <a:rPr lang="en-US" sz="1200" dirty="0" smtClean="0">
                          <a:latin typeface="Arial" panose="020B0604020202020204" pitchFamily="34" charset="0"/>
                          <a:cs typeface="Arial" panose="020B0604020202020204" pitchFamily="34" charset="0"/>
                        </a:rPr>
                        <a:t>19%</a:t>
                      </a:r>
                      <a:endParaRPr lang="en-US" sz="1200" dirty="0">
                        <a:latin typeface="Arial" panose="020B0604020202020204" pitchFamily="34" charset="0"/>
                        <a:cs typeface="Arial" panose="020B0604020202020204" pitchFamily="34" charset="0"/>
                      </a:endParaRPr>
                    </a:p>
                  </a:txBody>
                  <a:tcPr anchor="ctr"/>
                </a:tc>
                <a:tc>
                  <a:txBody>
                    <a:bodyPr/>
                    <a:lstStyle/>
                    <a:p>
                      <a:pPr algn="ctr"/>
                      <a:r>
                        <a:rPr lang="en-US" sz="1200" b="1" dirty="0" smtClean="0">
                          <a:latin typeface="Arial" panose="020B0604020202020204" pitchFamily="34" charset="0"/>
                          <a:cs typeface="Arial" panose="020B0604020202020204" pitchFamily="34" charset="0"/>
                        </a:rPr>
                        <a:t>69</a:t>
                      </a:r>
                      <a:endParaRPr lang="en-US" sz="1200" b="1" dirty="0">
                        <a:latin typeface="Arial" panose="020B0604020202020204" pitchFamily="34" charset="0"/>
                        <a:cs typeface="Arial" panose="020B0604020202020204" pitchFamily="34" charset="0"/>
                      </a:endParaRPr>
                    </a:p>
                  </a:txBody>
                  <a:tcPr anchor="ctr"/>
                </a:tc>
                <a:tc>
                  <a:txBody>
                    <a:bodyPr/>
                    <a:lstStyle/>
                    <a:p>
                      <a:pPr algn="ctr"/>
                      <a:r>
                        <a:rPr lang="en-US" sz="1200" dirty="0" smtClean="0">
                          <a:latin typeface="Arial" panose="020B0604020202020204" pitchFamily="34" charset="0"/>
                          <a:cs typeface="Arial" panose="020B0604020202020204" pitchFamily="34" charset="0"/>
                        </a:rPr>
                        <a:t>3%</a:t>
                      </a:r>
                      <a:endParaRPr lang="en-US" sz="1200" dirty="0">
                        <a:latin typeface="Arial" panose="020B0604020202020204" pitchFamily="34" charset="0"/>
                        <a:cs typeface="Arial" panose="020B0604020202020204" pitchFamily="34" charset="0"/>
                      </a:endParaRPr>
                    </a:p>
                  </a:txBody>
                  <a:tcPr anchor="ctr"/>
                </a:tc>
              </a:tr>
              <a:tr h="0">
                <a:tc>
                  <a:txBody>
                    <a:bodyPr/>
                    <a:lstStyle/>
                    <a:p>
                      <a:pPr algn="ctr"/>
                      <a:r>
                        <a:rPr lang="en-US" sz="1200" b="1" dirty="0" smtClean="0">
                          <a:latin typeface="Arial" panose="020B0604020202020204" pitchFamily="34" charset="0"/>
                          <a:cs typeface="Arial" panose="020B0604020202020204" pitchFamily="34" charset="0"/>
                        </a:rPr>
                        <a:t>64</a:t>
                      </a:r>
                      <a:endParaRPr lang="en-US" sz="1200" b="1" dirty="0">
                        <a:latin typeface="Arial" panose="020B0604020202020204" pitchFamily="34" charset="0"/>
                        <a:cs typeface="Arial" panose="020B0604020202020204" pitchFamily="34" charset="0"/>
                      </a:endParaRPr>
                    </a:p>
                  </a:txBody>
                  <a:tcPr anchor="ctr"/>
                </a:tc>
                <a:tc>
                  <a:txBody>
                    <a:bodyPr/>
                    <a:lstStyle/>
                    <a:p>
                      <a:pPr algn="ctr"/>
                      <a:r>
                        <a:rPr lang="en-US" sz="1200" dirty="0" smtClean="0">
                          <a:latin typeface="Arial" panose="020B0604020202020204" pitchFamily="34" charset="0"/>
                          <a:cs typeface="Arial" panose="020B0604020202020204" pitchFamily="34" charset="0"/>
                        </a:rPr>
                        <a:t>8%</a:t>
                      </a:r>
                      <a:endParaRPr lang="en-US" sz="1200" dirty="0">
                        <a:latin typeface="Arial" panose="020B0604020202020204" pitchFamily="34" charset="0"/>
                        <a:cs typeface="Arial" panose="020B0604020202020204" pitchFamily="34" charset="0"/>
                      </a:endParaRPr>
                    </a:p>
                  </a:txBody>
                  <a:tcPr anchor="ctr"/>
                </a:tc>
                <a:tc>
                  <a:txBody>
                    <a:bodyPr/>
                    <a:lstStyle/>
                    <a:p>
                      <a:pPr algn="ctr"/>
                      <a:r>
                        <a:rPr lang="en-US" sz="1200" b="1" dirty="0" smtClean="0">
                          <a:latin typeface="Arial" panose="020B0604020202020204" pitchFamily="34" charset="0"/>
                          <a:cs typeface="Arial" panose="020B0604020202020204" pitchFamily="34" charset="0"/>
                        </a:rPr>
                        <a:t>67</a:t>
                      </a:r>
                      <a:endParaRPr lang="en-US" sz="1200" b="1" dirty="0">
                        <a:latin typeface="Arial" panose="020B0604020202020204" pitchFamily="34" charset="0"/>
                        <a:cs typeface="Arial" panose="020B0604020202020204" pitchFamily="34" charset="0"/>
                      </a:endParaRPr>
                    </a:p>
                  </a:txBody>
                  <a:tcPr anchor="ctr"/>
                </a:tc>
                <a:tc>
                  <a:txBody>
                    <a:bodyPr/>
                    <a:lstStyle/>
                    <a:p>
                      <a:pPr algn="ctr"/>
                      <a:r>
                        <a:rPr lang="en-US" sz="1200" dirty="0" smtClean="0">
                          <a:latin typeface="Arial" panose="020B0604020202020204" pitchFamily="34" charset="0"/>
                          <a:cs typeface="Arial" panose="020B0604020202020204" pitchFamily="34" charset="0"/>
                        </a:rPr>
                        <a:t>5%</a:t>
                      </a:r>
                      <a:endParaRPr lang="en-US" sz="1200" dirty="0">
                        <a:latin typeface="Arial" panose="020B0604020202020204" pitchFamily="34" charset="0"/>
                        <a:cs typeface="Arial" panose="020B0604020202020204" pitchFamily="34" charset="0"/>
                      </a:endParaRPr>
                    </a:p>
                  </a:txBody>
                  <a:tcPr anchor="ctr"/>
                </a:tc>
                <a:tc>
                  <a:txBody>
                    <a:bodyPr/>
                    <a:lstStyle/>
                    <a:p>
                      <a:pPr algn="ctr"/>
                      <a:r>
                        <a:rPr lang="en-US" sz="1200" b="1" dirty="0" smtClean="0">
                          <a:latin typeface="Arial" panose="020B0604020202020204" pitchFamily="34" charset="0"/>
                          <a:cs typeface="Arial" panose="020B0604020202020204" pitchFamily="34" charset="0"/>
                        </a:rPr>
                        <a:t>70+</a:t>
                      </a:r>
                      <a:endParaRPr lang="en-US" sz="1200" b="1" dirty="0">
                        <a:latin typeface="Arial" panose="020B0604020202020204" pitchFamily="34" charset="0"/>
                        <a:cs typeface="Arial" panose="020B0604020202020204" pitchFamily="34" charset="0"/>
                      </a:endParaRPr>
                    </a:p>
                  </a:txBody>
                  <a:tcPr anchor="ctr"/>
                </a:tc>
                <a:tc>
                  <a:txBody>
                    <a:bodyPr/>
                    <a:lstStyle/>
                    <a:p>
                      <a:pPr algn="ctr"/>
                      <a:r>
                        <a:rPr lang="en-US" sz="1200" dirty="0" smtClean="0">
                          <a:latin typeface="Arial" panose="020B0604020202020204" pitchFamily="34" charset="0"/>
                          <a:cs typeface="Arial" panose="020B0604020202020204" pitchFamily="34" charset="0"/>
                        </a:rPr>
                        <a:t>19%</a:t>
                      </a:r>
                      <a:endParaRPr lang="en-US" sz="1200" dirty="0">
                        <a:latin typeface="Arial" panose="020B0604020202020204" pitchFamily="34" charset="0"/>
                        <a:cs typeface="Arial" panose="020B0604020202020204" pitchFamily="34" charset="0"/>
                      </a:endParaRPr>
                    </a:p>
                  </a:txBody>
                  <a:tcPr anchor="ctr"/>
                </a:tc>
              </a:tr>
            </a:tbl>
          </a:graphicData>
        </a:graphic>
      </p:graphicFrame>
      <p:sp>
        <p:nvSpPr>
          <p:cNvPr id="8" name="TextBox 7"/>
          <p:cNvSpPr txBox="1"/>
          <p:nvPr/>
        </p:nvSpPr>
        <p:spPr>
          <a:xfrm>
            <a:off x="1152525" y="4371975"/>
            <a:ext cx="4419600" cy="230832"/>
          </a:xfrm>
          <a:prstGeom prst="rect">
            <a:avLst/>
          </a:prstGeom>
          <a:noFill/>
        </p:spPr>
        <p:txBody>
          <a:bodyPr wrap="square" rtlCol="0">
            <a:spAutoFit/>
          </a:bodyPr>
          <a:lstStyle/>
          <a:p>
            <a:r>
              <a:rPr lang="en-US" sz="900" i="1" dirty="0" smtClean="0"/>
              <a:t>Source: MHA Workforce Planning Tool</a:t>
            </a:r>
            <a:endParaRPr lang="en-US" sz="900" i="1" dirty="0"/>
          </a:p>
        </p:txBody>
      </p:sp>
      <p:sp>
        <p:nvSpPr>
          <p:cNvPr id="7" name="Rectangle 6"/>
          <p:cNvSpPr/>
          <p:nvPr/>
        </p:nvSpPr>
        <p:spPr>
          <a:xfrm>
            <a:off x="8686800" y="6629400"/>
            <a:ext cx="4572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fld id="{62DB2EFC-25E8-49E4-A566-6FC02C0CBCDC}" type="slidenum">
              <a:rPr lang="en-US" sz="1500" smtClean="0">
                <a:solidFill>
                  <a:schemeClr val="tx1"/>
                </a:solidFill>
                <a:latin typeface="Arial" pitchFamily="34" charset="0"/>
                <a:cs typeface="Arial" pitchFamily="34" charset="0"/>
              </a:rPr>
              <a:t>25</a:t>
            </a:fld>
            <a:endParaRPr lang="en-US" sz="15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219081627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sz="4200" dirty="0" smtClean="0">
                <a:latin typeface="Arial" charset="0"/>
                <a:cs typeface="Arial" charset="0"/>
              </a:rPr>
              <a:t>Data Sources: RNs</a:t>
            </a:r>
          </a:p>
        </p:txBody>
      </p:sp>
      <p:sp>
        <p:nvSpPr>
          <p:cNvPr id="3" name="Content Placeholder 2"/>
          <p:cNvSpPr>
            <a:spLocks noGrp="1"/>
          </p:cNvSpPr>
          <p:nvPr>
            <p:ph idx="1"/>
          </p:nvPr>
        </p:nvSpPr>
        <p:spPr>
          <a:xfrm>
            <a:off x="152400" y="1447800"/>
            <a:ext cx="8839200" cy="5410200"/>
          </a:xfrm>
        </p:spPr>
        <p:txBody>
          <a:bodyPr>
            <a:normAutofit/>
          </a:bodyPr>
          <a:lstStyle/>
          <a:p>
            <a:r>
              <a:rPr lang="en-US" sz="1100" dirty="0">
                <a:latin typeface="Arial" panose="020B0604020202020204" pitchFamily="34" charset="0"/>
                <a:cs typeface="Arial" panose="020B0604020202020204" pitchFamily="34" charset="0"/>
              </a:rPr>
              <a:t>Minnesota Department of Employment and Economic Development</a:t>
            </a:r>
            <a:r>
              <a:rPr lang="en-US" sz="1100" dirty="0" smtClean="0">
                <a:latin typeface="Arial" panose="020B0604020202020204" pitchFamily="34" charset="0"/>
                <a:cs typeface="Arial" panose="020B0604020202020204" pitchFamily="34" charset="0"/>
              </a:rPr>
              <a:t>. Employment </a:t>
            </a:r>
            <a:r>
              <a:rPr lang="en-US" sz="1100" dirty="0">
                <a:latin typeface="Arial" panose="020B0604020202020204" pitchFamily="34" charset="0"/>
                <a:cs typeface="Arial" panose="020B0604020202020204" pitchFamily="34" charset="0"/>
              </a:rPr>
              <a:t>Outlook Tool. Registered Nurses, </a:t>
            </a:r>
            <a:r>
              <a:rPr lang="en-US" sz="1100" dirty="0">
                <a:latin typeface="Arial" panose="020B0604020202020204" pitchFamily="34" charset="0"/>
                <a:cs typeface="Arial" panose="020B0604020202020204" pitchFamily="34" charset="0"/>
                <a:hlinkClick r:id="rId2"/>
              </a:rPr>
              <a:t>http://mn.gov/deed/data/data-tools/employment-outlook.jsp</a:t>
            </a:r>
            <a:r>
              <a:rPr lang="en-US" sz="1100" dirty="0" smtClean="0">
                <a:latin typeface="Arial" panose="020B0604020202020204" pitchFamily="34" charset="0"/>
                <a:cs typeface="Arial" panose="020B0604020202020204" pitchFamily="34" charset="0"/>
              </a:rPr>
              <a:t>. Accessed </a:t>
            </a:r>
            <a:r>
              <a:rPr lang="en-US" sz="1100" dirty="0">
                <a:latin typeface="Arial" panose="020B0604020202020204" pitchFamily="34" charset="0"/>
                <a:cs typeface="Arial" panose="020B0604020202020204" pitchFamily="34" charset="0"/>
              </a:rPr>
              <a:t>5/8/2014</a:t>
            </a:r>
            <a:r>
              <a:rPr lang="en-US" sz="1100" dirty="0" smtClean="0">
                <a:latin typeface="Arial" panose="020B0604020202020204" pitchFamily="34" charset="0"/>
                <a:cs typeface="Arial" panose="020B0604020202020204" pitchFamily="34" charset="0"/>
              </a:rPr>
              <a:t>.</a:t>
            </a:r>
          </a:p>
          <a:p>
            <a:r>
              <a:rPr lang="en-US" sz="1100" dirty="0">
                <a:latin typeface="Arial" panose="020B0604020202020204" pitchFamily="34" charset="0"/>
                <a:cs typeface="Arial" panose="020B0604020202020204" pitchFamily="34" charset="0"/>
              </a:rPr>
              <a:t>Minnesota Board of Nursing. Annual Nursing Education Program Report, Calendar and Fiscal Year 2011. </a:t>
            </a:r>
            <a:r>
              <a:rPr lang="en-US" sz="1100" dirty="0" smtClean="0">
                <a:latin typeface="Arial" panose="020B0604020202020204" pitchFamily="34" charset="0"/>
                <a:cs typeface="Arial" panose="020B0604020202020204" pitchFamily="34" charset="0"/>
              </a:rPr>
              <a:t/>
            </a:r>
            <a:br>
              <a:rPr lang="en-US" sz="1100" dirty="0" smtClean="0">
                <a:latin typeface="Arial" panose="020B0604020202020204" pitchFamily="34" charset="0"/>
                <a:cs typeface="Arial" panose="020B0604020202020204" pitchFamily="34" charset="0"/>
              </a:rPr>
            </a:br>
            <a:r>
              <a:rPr lang="en-US" sz="1100" dirty="0" smtClean="0">
                <a:solidFill>
                  <a:srgbClr val="FF0000"/>
                </a:solidFill>
                <a:latin typeface="Arial" panose="020B0604020202020204" pitchFamily="34" charset="0"/>
                <a:cs typeface="Arial" panose="020B0604020202020204" pitchFamily="34" charset="0"/>
                <a:hlinkClick r:id="rId3"/>
              </a:rPr>
              <a:t>http</a:t>
            </a:r>
            <a:r>
              <a:rPr lang="en-US" sz="1100" dirty="0">
                <a:solidFill>
                  <a:srgbClr val="FF0000"/>
                </a:solidFill>
                <a:latin typeface="Arial" panose="020B0604020202020204" pitchFamily="34" charset="0"/>
                <a:cs typeface="Arial" panose="020B0604020202020204" pitchFamily="34" charset="0"/>
                <a:hlinkClick r:id="rId3"/>
              </a:rPr>
              <a:t>://mn.gov/health-licensing-boards/images/2003_Nursing_Programs_Report_2011.pdf</a:t>
            </a:r>
            <a:r>
              <a:rPr lang="en-US" sz="1100" dirty="0">
                <a:latin typeface="Arial" panose="020B0604020202020204" pitchFamily="34" charset="0"/>
                <a:cs typeface="Arial" panose="020B0604020202020204" pitchFamily="34" charset="0"/>
                <a:hlinkClick r:id="rId3"/>
              </a:rPr>
              <a:t>.</a:t>
            </a:r>
            <a:r>
              <a:rPr lang="en-US" sz="1100" dirty="0">
                <a:solidFill>
                  <a:srgbClr val="FF0000"/>
                </a:solidFill>
                <a:latin typeface="Arial" panose="020B0604020202020204" pitchFamily="34" charset="0"/>
                <a:cs typeface="Arial" panose="020B0604020202020204" pitchFamily="34" charset="0"/>
                <a:hlinkClick r:id="rId3"/>
              </a:rPr>
              <a:t> </a:t>
            </a:r>
            <a:r>
              <a:rPr lang="en-US" sz="1100" dirty="0">
                <a:latin typeface="Arial" panose="020B0604020202020204" pitchFamily="34" charset="0"/>
                <a:cs typeface="Arial" panose="020B0604020202020204" pitchFamily="34" charset="0"/>
                <a:hlinkClick r:id="rId3"/>
              </a:rPr>
              <a:t>Accessed 3/21/2014</a:t>
            </a:r>
            <a:endParaRPr lang="en-US" sz="1100" dirty="0">
              <a:latin typeface="Arial" panose="020B0604020202020204" pitchFamily="34" charset="0"/>
              <a:cs typeface="Arial" panose="020B0604020202020204" pitchFamily="34" charset="0"/>
            </a:endParaRPr>
          </a:p>
          <a:p>
            <a:r>
              <a:rPr lang="en-US" sz="1100" dirty="0">
                <a:latin typeface="Arial" panose="020B0604020202020204" pitchFamily="34" charset="0"/>
                <a:cs typeface="Arial" panose="020B0604020202020204" pitchFamily="34" charset="0"/>
              </a:rPr>
              <a:t>Minnesota Board of Nursing. Annual Nursing Education Program Report, Calendar and Fiscal Year 2012. </a:t>
            </a:r>
            <a:r>
              <a:rPr lang="en-US" sz="1100" dirty="0" smtClean="0">
                <a:latin typeface="Arial" panose="020B0604020202020204" pitchFamily="34" charset="0"/>
                <a:cs typeface="Arial" panose="020B0604020202020204" pitchFamily="34" charset="0"/>
              </a:rPr>
              <a:t/>
            </a:r>
            <a:br>
              <a:rPr lang="en-US" sz="1100" dirty="0" smtClean="0">
                <a:latin typeface="Arial" panose="020B0604020202020204" pitchFamily="34" charset="0"/>
                <a:cs typeface="Arial" panose="020B0604020202020204" pitchFamily="34" charset="0"/>
              </a:rPr>
            </a:br>
            <a:r>
              <a:rPr lang="en-US" sz="1100" dirty="0" smtClean="0">
                <a:latin typeface="Arial" panose="020B0604020202020204" pitchFamily="34" charset="0"/>
                <a:cs typeface="Arial" panose="020B0604020202020204" pitchFamily="34" charset="0"/>
                <a:hlinkClick r:id="rId4"/>
              </a:rPr>
              <a:t>http</a:t>
            </a:r>
            <a:r>
              <a:rPr lang="en-US" sz="1100" dirty="0">
                <a:latin typeface="Arial" panose="020B0604020202020204" pitchFamily="34" charset="0"/>
                <a:cs typeface="Arial" panose="020B0604020202020204" pitchFamily="34" charset="0"/>
                <a:hlinkClick r:id="rId4"/>
              </a:rPr>
              <a:t>://mn.gov/health-licensing-boards/images/Education_Nursing_Programs_Report_2012.pdf</a:t>
            </a:r>
            <a:r>
              <a:rPr lang="en-US" sz="1100" dirty="0" smtClean="0">
                <a:latin typeface="Arial" panose="020B0604020202020204" pitchFamily="34" charset="0"/>
                <a:cs typeface="Arial" panose="020B0604020202020204" pitchFamily="34" charset="0"/>
              </a:rPr>
              <a:t>. Accessed </a:t>
            </a:r>
            <a:r>
              <a:rPr lang="en-US" sz="1100" dirty="0">
                <a:latin typeface="Arial" panose="020B0604020202020204" pitchFamily="34" charset="0"/>
                <a:cs typeface="Arial" panose="020B0604020202020204" pitchFamily="34" charset="0"/>
              </a:rPr>
              <a:t>3/21/2014</a:t>
            </a:r>
          </a:p>
          <a:p>
            <a:r>
              <a:rPr lang="en-US" sz="1100" dirty="0">
                <a:latin typeface="Arial" panose="020B0604020202020204" pitchFamily="34" charset="0"/>
                <a:cs typeface="Arial" panose="020B0604020202020204" pitchFamily="34" charset="0"/>
              </a:rPr>
              <a:t>Minnesota Board of Nursing. Annual Nursing Education Program Report, Calendar and Fiscal Year 2013. </a:t>
            </a:r>
            <a:r>
              <a:rPr lang="en-US" sz="1100" dirty="0" smtClean="0">
                <a:latin typeface="Arial" panose="020B0604020202020204" pitchFamily="34" charset="0"/>
                <a:cs typeface="Arial" panose="020B0604020202020204" pitchFamily="34" charset="0"/>
              </a:rPr>
              <a:t/>
            </a:r>
            <a:br>
              <a:rPr lang="en-US" sz="1100" dirty="0" smtClean="0">
                <a:latin typeface="Arial" panose="020B0604020202020204" pitchFamily="34" charset="0"/>
                <a:cs typeface="Arial" panose="020B0604020202020204" pitchFamily="34" charset="0"/>
              </a:rPr>
            </a:br>
            <a:r>
              <a:rPr lang="en-US" sz="1100" dirty="0" smtClean="0">
                <a:latin typeface="Arial" panose="020B0604020202020204" pitchFamily="34" charset="0"/>
                <a:cs typeface="Arial" panose="020B0604020202020204" pitchFamily="34" charset="0"/>
                <a:hlinkClick r:id="rId4"/>
              </a:rPr>
              <a:t>http</a:t>
            </a:r>
            <a:r>
              <a:rPr lang="en-US" sz="1100" dirty="0">
                <a:latin typeface="Arial" panose="020B0604020202020204" pitchFamily="34" charset="0"/>
                <a:cs typeface="Arial" panose="020B0604020202020204" pitchFamily="34" charset="0"/>
                <a:hlinkClick r:id="rId4"/>
              </a:rPr>
              <a:t>://mn.gov/health-licensing-boards/images/Education_Nursing_Programs_Report_2012.pdf</a:t>
            </a:r>
            <a:r>
              <a:rPr lang="en-US" sz="1100" dirty="0" smtClean="0">
                <a:latin typeface="Arial" panose="020B0604020202020204" pitchFamily="34" charset="0"/>
                <a:cs typeface="Arial" panose="020B0604020202020204" pitchFamily="34" charset="0"/>
              </a:rPr>
              <a:t>. Accessed 5/10/2014</a:t>
            </a:r>
            <a:endParaRPr lang="en-US" sz="1100" dirty="0">
              <a:latin typeface="Arial" panose="020B0604020202020204" pitchFamily="34" charset="0"/>
              <a:cs typeface="Arial" panose="020B0604020202020204" pitchFamily="34" charset="0"/>
            </a:endParaRPr>
          </a:p>
          <a:p>
            <a:r>
              <a:rPr lang="en-US" sz="1100" dirty="0" smtClean="0">
                <a:latin typeface="Arial" panose="020B0604020202020204" pitchFamily="34" charset="0"/>
                <a:cs typeface="Arial" panose="020B0604020202020204" pitchFamily="34" charset="0"/>
              </a:rPr>
              <a:t>Minnesota </a:t>
            </a:r>
            <a:r>
              <a:rPr lang="en-US" sz="1100" dirty="0">
                <a:latin typeface="Arial" panose="020B0604020202020204" pitchFamily="34" charset="0"/>
                <a:cs typeface="Arial" panose="020B0604020202020204" pitchFamily="34" charset="0"/>
              </a:rPr>
              <a:t>Department of Health. Minnesota’s Registered Nurse Workforce </a:t>
            </a:r>
            <a:r>
              <a:rPr lang="en-US" sz="1100" dirty="0" smtClean="0">
                <a:latin typeface="Arial" panose="020B0604020202020204" pitchFamily="34" charset="0"/>
                <a:cs typeface="Arial" panose="020B0604020202020204" pitchFamily="34" charset="0"/>
              </a:rPr>
              <a:t>2009 – 2010</a:t>
            </a:r>
            <a:r>
              <a:rPr lang="en-US" sz="1100" dirty="0">
                <a:latin typeface="Arial" panose="020B0604020202020204" pitchFamily="34" charset="0"/>
                <a:cs typeface="Arial" panose="020B0604020202020204" pitchFamily="34" charset="0"/>
              </a:rPr>
              <a:t>. </a:t>
            </a:r>
            <a:r>
              <a:rPr lang="en-US" sz="1100" dirty="0">
                <a:latin typeface="Arial" panose="020B0604020202020204" pitchFamily="34" charset="0"/>
                <a:cs typeface="Arial" panose="020B0604020202020204" pitchFamily="34" charset="0"/>
                <a:hlinkClick r:id="rId5"/>
              </a:rPr>
              <a:t>http://www.health.state.mn.us/divs/orhpc/pubs/workforce/rnfacts10.pdf</a:t>
            </a:r>
            <a:r>
              <a:rPr lang="en-US" sz="1100" dirty="0">
                <a:latin typeface="Arial" panose="020B0604020202020204" pitchFamily="34" charset="0"/>
                <a:cs typeface="Arial" panose="020B0604020202020204" pitchFamily="34" charset="0"/>
              </a:rPr>
              <a:t>. Accessed 3/21/2014</a:t>
            </a:r>
          </a:p>
          <a:p>
            <a:r>
              <a:rPr lang="en-US" sz="1100" dirty="0">
                <a:latin typeface="Arial" panose="020B0604020202020204" pitchFamily="34" charset="0"/>
                <a:cs typeface="Arial" panose="020B0604020202020204" pitchFamily="34" charset="0"/>
              </a:rPr>
              <a:t>Minnesota Department of Health. Minnesota’s Registered Nurse Workforce </a:t>
            </a:r>
            <a:r>
              <a:rPr lang="en-US" sz="1100" dirty="0" smtClean="0">
                <a:latin typeface="Arial" panose="020B0604020202020204" pitchFamily="34" charset="0"/>
                <a:cs typeface="Arial" panose="020B0604020202020204" pitchFamily="34" charset="0"/>
              </a:rPr>
              <a:t>2011 – 2012</a:t>
            </a:r>
            <a:r>
              <a:rPr lang="en-US" sz="1100" dirty="0">
                <a:latin typeface="Arial" panose="020B0604020202020204" pitchFamily="34" charset="0"/>
                <a:cs typeface="Arial" panose="020B0604020202020204" pitchFamily="34" charset="0"/>
              </a:rPr>
              <a:t>. </a:t>
            </a:r>
            <a:r>
              <a:rPr lang="en-US" sz="1100" dirty="0">
                <a:latin typeface="Arial" panose="020B0604020202020204" pitchFamily="34" charset="0"/>
                <a:cs typeface="Arial" panose="020B0604020202020204" pitchFamily="34" charset="0"/>
                <a:hlinkClick r:id="rId6"/>
              </a:rPr>
              <a:t>http://www.health.state.mn.us/divs/orhpc/workforce/rn/rns2012.pdf</a:t>
            </a:r>
            <a:r>
              <a:rPr lang="en-US" sz="1100" dirty="0">
                <a:latin typeface="Arial" panose="020B0604020202020204" pitchFamily="34" charset="0"/>
                <a:cs typeface="Arial" panose="020B0604020202020204" pitchFamily="34" charset="0"/>
              </a:rPr>
              <a:t>. Accessed </a:t>
            </a:r>
            <a:r>
              <a:rPr lang="en-US" sz="1100" dirty="0" smtClean="0">
                <a:latin typeface="Arial" panose="020B0604020202020204" pitchFamily="34" charset="0"/>
                <a:cs typeface="Arial" panose="020B0604020202020204" pitchFamily="34" charset="0"/>
              </a:rPr>
              <a:t>3/21/2014</a:t>
            </a:r>
          </a:p>
        </p:txBody>
      </p:sp>
      <p:sp>
        <p:nvSpPr>
          <p:cNvPr id="5" name="Rectangle 4"/>
          <p:cNvSpPr/>
          <p:nvPr/>
        </p:nvSpPr>
        <p:spPr>
          <a:xfrm>
            <a:off x="8686800" y="6629400"/>
            <a:ext cx="4572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fld id="{62DB2EFC-25E8-49E4-A566-6FC02C0CBCDC}" type="slidenum">
              <a:rPr lang="en-US" sz="1500" smtClean="0">
                <a:solidFill>
                  <a:schemeClr val="tx1"/>
                </a:solidFill>
                <a:latin typeface="Arial" pitchFamily="34" charset="0"/>
                <a:cs typeface="Arial" pitchFamily="34" charset="0"/>
              </a:rPr>
              <a:t>26</a:t>
            </a:fld>
            <a:endParaRPr lang="en-US" sz="15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64660731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sz="4200" dirty="0" smtClean="0">
                <a:latin typeface="Arial" charset="0"/>
                <a:cs typeface="Arial" charset="0"/>
              </a:rPr>
              <a:t>Data Sources: PCPs</a:t>
            </a:r>
          </a:p>
        </p:txBody>
      </p:sp>
      <p:sp>
        <p:nvSpPr>
          <p:cNvPr id="3" name="Content Placeholder 2"/>
          <p:cNvSpPr>
            <a:spLocks noGrp="1"/>
          </p:cNvSpPr>
          <p:nvPr>
            <p:ph idx="1"/>
          </p:nvPr>
        </p:nvSpPr>
        <p:spPr>
          <a:xfrm>
            <a:off x="152400" y="1447800"/>
            <a:ext cx="8839200" cy="5410200"/>
          </a:xfrm>
        </p:spPr>
        <p:txBody>
          <a:bodyPr>
            <a:normAutofit/>
          </a:bodyPr>
          <a:lstStyle/>
          <a:p>
            <a:r>
              <a:rPr lang="en-US" sz="1100" dirty="0">
                <a:latin typeface="Arial" panose="020B0604020202020204" pitchFamily="34" charset="0"/>
                <a:cs typeface="Arial" panose="020B0604020202020204" pitchFamily="34" charset="0"/>
              </a:rPr>
              <a:t>Academic Medicine</a:t>
            </a:r>
            <a:r>
              <a:rPr lang="en-US" sz="1100" dirty="0" smtClean="0">
                <a:latin typeface="Arial" panose="020B0604020202020204" pitchFamily="34" charset="0"/>
                <a:cs typeface="Arial" panose="020B0604020202020204" pitchFamily="34" charset="0"/>
              </a:rPr>
              <a:t>. U.S</a:t>
            </a:r>
            <a:r>
              <a:rPr lang="en-US" sz="1100" dirty="0">
                <a:latin typeface="Arial" panose="020B0604020202020204" pitchFamily="34" charset="0"/>
                <a:cs typeface="Arial" panose="020B0604020202020204" pitchFamily="34" charset="0"/>
              </a:rPr>
              <a:t>. Graduate Medical Education and Physician Specialty Choice. </a:t>
            </a:r>
            <a:r>
              <a:rPr lang="en-US" sz="1100" dirty="0">
                <a:latin typeface="Arial" panose="020B0604020202020204" pitchFamily="34" charset="0"/>
                <a:cs typeface="Arial" panose="020B0604020202020204" pitchFamily="34" charset="0"/>
                <a:hlinkClick r:id="rId2"/>
              </a:rPr>
              <a:t>http://journals.lww.com/academicmedicine/Fulltext/2013/04000/U_S__Graduate_Medical_Education_and_Physician.18.aspx</a:t>
            </a:r>
            <a:r>
              <a:rPr lang="en-US" sz="1100" dirty="0" smtClean="0">
                <a:latin typeface="Arial" panose="020B0604020202020204" pitchFamily="34" charset="0"/>
                <a:cs typeface="Arial" panose="020B0604020202020204" pitchFamily="34" charset="0"/>
              </a:rPr>
              <a:t>. Accessed 3/26/2014</a:t>
            </a:r>
          </a:p>
          <a:p>
            <a:r>
              <a:rPr lang="en-US" sz="1100" dirty="0" smtClean="0">
                <a:latin typeface="Arial" panose="020B0604020202020204" pitchFamily="34" charset="0"/>
                <a:cs typeface="Arial" panose="020B0604020202020204" pitchFamily="34" charset="0"/>
              </a:rPr>
              <a:t>Association </a:t>
            </a:r>
            <a:r>
              <a:rPr lang="en-US" sz="1100" dirty="0">
                <a:latin typeface="Arial" panose="020B0604020202020204" pitchFamily="34" charset="0"/>
                <a:cs typeface="Arial" panose="020B0604020202020204" pitchFamily="34" charset="0"/>
              </a:rPr>
              <a:t>of American Medical Colleges. 2013 State Physician Workforce Data Book. </a:t>
            </a:r>
            <a:r>
              <a:rPr lang="en-US" sz="1100" dirty="0">
                <a:latin typeface="Arial" panose="020B0604020202020204" pitchFamily="34" charset="0"/>
                <a:cs typeface="Arial" panose="020B0604020202020204" pitchFamily="34" charset="0"/>
                <a:hlinkClick r:id="rId3"/>
              </a:rPr>
              <a:t>https://members.aamc.org/eweb/upload/State%20Physician%20Workforce%20Data%20Book%202013%20%28PDF%29.pdf</a:t>
            </a:r>
            <a:r>
              <a:rPr lang="en-US" sz="1100" dirty="0" smtClean="0">
                <a:latin typeface="Arial" panose="020B0604020202020204" pitchFamily="34" charset="0"/>
                <a:cs typeface="Arial" panose="020B0604020202020204" pitchFamily="34" charset="0"/>
              </a:rPr>
              <a:t>.      </a:t>
            </a:r>
            <a:r>
              <a:rPr lang="en-US" sz="1100" dirty="0">
                <a:latin typeface="Arial" panose="020B0604020202020204" pitchFamily="34" charset="0"/>
                <a:cs typeface="Arial" panose="020B0604020202020204" pitchFamily="34" charset="0"/>
              </a:rPr>
              <a:t>Accessed 3/26/2014</a:t>
            </a:r>
          </a:p>
          <a:p>
            <a:r>
              <a:rPr lang="en-US" sz="1100" dirty="0" smtClean="0">
                <a:latin typeface="Arial" panose="020B0604020202020204" pitchFamily="34" charset="0"/>
                <a:cs typeface="Arial" panose="020B0604020202020204" pitchFamily="34" charset="0"/>
              </a:rPr>
              <a:t>Minnesota Department of Employment and Economic Development. Employment </a:t>
            </a:r>
            <a:r>
              <a:rPr lang="en-US" sz="1100" dirty="0">
                <a:latin typeface="Arial" panose="020B0604020202020204" pitchFamily="34" charset="0"/>
                <a:cs typeface="Arial" panose="020B0604020202020204" pitchFamily="34" charset="0"/>
              </a:rPr>
              <a:t>Outlook Tool</a:t>
            </a:r>
            <a:r>
              <a:rPr lang="en-US" sz="1100" dirty="0" smtClean="0">
                <a:latin typeface="Arial" panose="020B0604020202020204" pitchFamily="34" charset="0"/>
                <a:cs typeface="Arial" panose="020B0604020202020204" pitchFamily="34" charset="0"/>
              </a:rPr>
              <a:t>. Family </a:t>
            </a:r>
            <a:r>
              <a:rPr lang="en-US" sz="1100" dirty="0">
                <a:latin typeface="Arial" panose="020B0604020202020204" pitchFamily="34" charset="0"/>
                <a:cs typeface="Arial" panose="020B0604020202020204" pitchFamily="34" charset="0"/>
              </a:rPr>
              <a:t>and General </a:t>
            </a:r>
            <a:r>
              <a:rPr lang="en-US" sz="1100" dirty="0" smtClean="0">
                <a:latin typeface="Arial" panose="020B0604020202020204" pitchFamily="34" charset="0"/>
                <a:cs typeface="Arial" panose="020B0604020202020204" pitchFamily="34" charset="0"/>
              </a:rPr>
              <a:t>Practitioners</a:t>
            </a:r>
            <a:r>
              <a:rPr lang="en-US" sz="1100" dirty="0">
                <a:latin typeface="Arial" panose="020B0604020202020204" pitchFamily="34" charset="0"/>
                <a:cs typeface="Arial" panose="020B0604020202020204" pitchFamily="34" charset="0"/>
              </a:rPr>
              <a:t>, Internists - General, </a:t>
            </a:r>
            <a:r>
              <a:rPr lang="en-US" sz="1100" dirty="0" smtClean="0">
                <a:latin typeface="Arial" panose="020B0604020202020204" pitchFamily="34" charset="0"/>
                <a:cs typeface="Arial" panose="020B0604020202020204" pitchFamily="34" charset="0"/>
              </a:rPr>
              <a:t>Pediatricians - General; </a:t>
            </a:r>
            <a:r>
              <a:rPr lang="en-US" sz="1100" dirty="0" smtClean="0">
                <a:latin typeface="Arial" panose="020B0604020202020204" pitchFamily="34" charset="0"/>
                <a:cs typeface="Arial" panose="020B0604020202020204" pitchFamily="34" charset="0"/>
                <a:hlinkClick r:id="rId4"/>
              </a:rPr>
              <a:t>http</a:t>
            </a:r>
            <a:r>
              <a:rPr lang="en-US" sz="1100" dirty="0">
                <a:latin typeface="Arial" panose="020B0604020202020204" pitchFamily="34" charset="0"/>
                <a:cs typeface="Arial" panose="020B0604020202020204" pitchFamily="34" charset="0"/>
                <a:hlinkClick r:id="rId4"/>
              </a:rPr>
              <a:t>://</a:t>
            </a:r>
            <a:r>
              <a:rPr lang="en-US" sz="1100" dirty="0" smtClean="0">
                <a:latin typeface="Arial" panose="020B0604020202020204" pitchFamily="34" charset="0"/>
                <a:cs typeface="Arial" panose="020B0604020202020204" pitchFamily="34" charset="0"/>
                <a:hlinkClick r:id="rId4"/>
              </a:rPr>
              <a:t>mn.gov/deed/data/data-tools/employment-outlook.jsp</a:t>
            </a:r>
            <a:r>
              <a:rPr lang="en-US" sz="1100" dirty="0" smtClean="0">
                <a:latin typeface="Arial" panose="020B0604020202020204" pitchFamily="34" charset="0"/>
                <a:cs typeface="Arial" panose="020B0604020202020204" pitchFamily="34" charset="0"/>
              </a:rPr>
              <a:t>. Accessed 5/8/2014.</a:t>
            </a:r>
          </a:p>
          <a:p>
            <a:r>
              <a:rPr lang="en-US" sz="1100" dirty="0" smtClean="0">
                <a:latin typeface="Arial" panose="020B0604020202020204" pitchFamily="34" charset="0"/>
                <a:cs typeface="Arial" panose="020B0604020202020204" pitchFamily="34" charset="0"/>
              </a:rPr>
              <a:t>Minnesota Department of Health. The Geographic Distribution of Minnesota Physicians, </a:t>
            </a:r>
            <a:r>
              <a:rPr lang="en-US" sz="1100" dirty="0">
                <a:latin typeface="Arial" panose="020B0604020202020204" pitchFamily="34" charset="0"/>
                <a:cs typeface="Arial" panose="020B0604020202020204" pitchFamily="34" charset="0"/>
              </a:rPr>
              <a:t>By Specialty. </a:t>
            </a:r>
            <a:r>
              <a:rPr lang="en-US" sz="1100" dirty="0">
                <a:latin typeface="Arial" panose="020B0604020202020204" pitchFamily="34" charset="0"/>
                <a:cs typeface="Arial" panose="020B0604020202020204" pitchFamily="34" charset="0"/>
                <a:hlinkClick r:id="rId5"/>
              </a:rPr>
              <a:t>http://</a:t>
            </a:r>
            <a:r>
              <a:rPr lang="en-US" sz="1100" dirty="0" smtClean="0">
                <a:latin typeface="Arial" panose="020B0604020202020204" pitchFamily="34" charset="0"/>
                <a:cs typeface="Arial" panose="020B0604020202020204" pitchFamily="34" charset="0"/>
                <a:hlinkClick r:id="rId5"/>
              </a:rPr>
              <a:t>www.health.state.mn.us/divs/orhpc/pubs/workforce/docrpt2012.pdf</a:t>
            </a:r>
            <a:r>
              <a:rPr lang="en-US" sz="1100" dirty="0" smtClean="0">
                <a:latin typeface="Arial" panose="020B0604020202020204" pitchFamily="34" charset="0"/>
                <a:cs typeface="Arial" panose="020B0604020202020204" pitchFamily="34" charset="0"/>
              </a:rPr>
              <a:t>. Accessed 3/20/2014</a:t>
            </a:r>
          </a:p>
          <a:p>
            <a:r>
              <a:rPr lang="en-US" sz="1100" dirty="0" smtClean="0">
                <a:latin typeface="Arial" panose="020B0604020202020204" pitchFamily="34" charset="0"/>
                <a:cs typeface="Arial" panose="020B0604020202020204" pitchFamily="34" charset="0"/>
              </a:rPr>
              <a:t>National </a:t>
            </a:r>
            <a:r>
              <a:rPr lang="en-US" sz="1100" dirty="0">
                <a:latin typeface="Arial" panose="020B0604020202020204" pitchFamily="34" charset="0"/>
                <a:cs typeface="Arial" panose="020B0604020202020204" pitchFamily="34" charset="0"/>
              </a:rPr>
              <a:t>Resident Matching Program. 2006 Match Results by State, Specialty, and Applicant Type. </a:t>
            </a:r>
            <a:r>
              <a:rPr lang="en-US" sz="1100" dirty="0">
                <a:latin typeface="Arial" panose="020B0604020202020204" pitchFamily="34" charset="0"/>
                <a:cs typeface="Arial" panose="020B0604020202020204" pitchFamily="34" charset="0"/>
                <a:hlinkClick r:id="rId6"/>
              </a:rPr>
              <a:t>http://www.nrmp.org/wp-content/uploads/2013/08/resultsbystate2006.pdf</a:t>
            </a:r>
            <a:r>
              <a:rPr lang="en-US" sz="1100" dirty="0">
                <a:latin typeface="Arial" panose="020B0604020202020204" pitchFamily="34" charset="0"/>
                <a:cs typeface="Arial" panose="020B0604020202020204" pitchFamily="34" charset="0"/>
              </a:rPr>
              <a:t>. Accessed 5/13/2014</a:t>
            </a:r>
          </a:p>
          <a:p>
            <a:r>
              <a:rPr lang="en-US" sz="1100" dirty="0" smtClean="0">
                <a:latin typeface="Arial" panose="020B0604020202020204" pitchFamily="34" charset="0"/>
                <a:cs typeface="Arial" panose="020B0604020202020204" pitchFamily="34" charset="0"/>
              </a:rPr>
              <a:t>National </a:t>
            </a:r>
            <a:r>
              <a:rPr lang="en-US" sz="1100" dirty="0">
                <a:latin typeface="Arial" panose="020B0604020202020204" pitchFamily="34" charset="0"/>
                <a:cs typeface="Arial" panose="020B0604020202020204" pitchFamily="34" charset="0"/>
              </a:rPr>
              <a:t>Resident Matching Program. </a:t>
            </a:r>
            <a:r>
              <a:rPr lang="en-US" sz="1100" dirty="0" smtClean="0">
                <a:latin typeface="Arial" panose="020B0604020202020204" pitchFamily="34" charset="0"/>
                <a:cs typeface="Arial" panose="020B0604020202020204" pitchFamily="34" charset="0"/>
              </a:rPr>
              <a:t>2007 </a:t>
            </a:r>
            <a:r>
              <a:rPr lang="en-US" sz="1100" dirty="0">
                <a:latin typeface="Arial" panose="020B0604020202020204" pitchFamily="34" charset="0"/>
                <a:cs typeface="Arial" panose="020B0604020202020204" pitchFamily="34" charset="0"/>
              </a:rPr>
              <a:t>Match Results by State, Specialty, and Applicant Type. </a:t>
            </a:r>
            <a:r>
              <a:rPr lang="en-US" sz="1100" dirty="0">
                <a:latin typeface="Arial" panose="020B0604020202020204" pitchFamily="34" charset="0"/>
                <a:cs typeface="Arial" panose="020B0604020202020204" pitchFamily="34" charset="0"/>
                <a:hlinkClick r:id="rId7"/>
              </a:rPr>
              <a:t>http://</a:t>
            </a:r>
            <a:r>
              <a:rPr lang="en-US" sz="1100" dirty="0" smtClean="0">
                <a:latin typeface="Arial" panose="020B0604020202020204" pitchFamily="34" charset="0"/>
                <a:cs typeface="Arial" panose="020B0604020202020204" pitchFamily="34" charset="0"/>
                <a:hlinkClick r:id="rId7"/>
              </a:rPr>
              <a:t>www.nrmp.org/wp-content/uploads/2013/08/resultsbystate2007.pdf. </a:t>
            </a:r>
            <a:r>
              <a:rPr lang="en-US" sz="1100" dirty="0">
                <a:latin typeface="Arial" panose="020B0604020202020204" pitchFamily="34" charset="0"/>
                <a:cs typeface="Arial" panose="020B0604020202020204" pitchFamily="34" charset="0"/>
                <a:hlinkClick r:id="rId7"/>
              </a:rPr>
              <a:t>Accessed </a:t>
            </a:r>
            <a:r>
              <a:rPr lang="en-US" sz="1100" dirty="0" smtClean="0">
                <a:latin typeface="Arial" panose="020B0604020202020204" pitchFamily="34" charset="0"/>
                <a:cs typeface="Arial" panose="020B0604020202020204" pitchFamily="34" charset="0"/>
                <a:hlinkClick r:id="rId7"/>
              </a:rPr>
              <a:t>5/13/2014</a:t>
            </a:r>
            <a:endParaRPr lang="en-US" sz="1100" dirty="0" smtClean="0">
              <a:latin typeface="Arial" panose="020B0604020202020204" pitchFamily="34" charset="0"/>
              <a:cs typeface="Arial" panose="020B0604020202020204" pitchFamily="34" charset="0"/>
            </a:endParaRPr>
          </a:p>
          <a:p>
            <a:r>
              <a:rPr lang="en-US" sz="1100" dirty="0" smtClean="0">
                <a:latin typeface="Arial" panose="020B0604020202020204" pitchFamily="34" charset="0"/>
                <a:cs typeface="Arial" panose="020B0604020202020204" pitchFamily="34" charset="0"/>
              </a:rPr>
              <a:t>National </a:t>
            </a:r>
            <a:r>
              <a:rPr lang="en-US" sz="1100" dirty="0">
                <a:latin typeface="Arial" panose="020B0604020202020204" pitchFamily="34" charset="0"/>
                <a:cs typeface="Arial" panose="020B0604020202020204" pitchFamily="34" charset="0"/>
              </a:rPr>
              <a:t>Resident Matching Program. </a:t>
            </a:r>
            <a:r>
              <a:rPr lang="en-US" sz="1100" dirty="0" smtClean="0">
                <a:latin typeface="Arial" panose="020B0604020202020204" pitchFamily="34" charset="0"/>
                <a:cs typeface="Arial" panose="020B0604020202020204" pitchFamily="34" charset="0"/>
              </a:rPr>
              <a:t>2008 </a:t>
            </a:r>
            <a:r>
              <a:rPr lang="en-US" sz="1100" dirty="0">
                <a:latin typeface="Arial" panose="020B0604020202020204" pitchFamily="34" charset="0"/>
                <a:cs typeface="Arial" panose="020B0604020202020204" pitchFamily="34" charset="0"/>
              </a:rPr>
              <a:t>Match Results by State, Specialty, and Applicant Type. </a:t>
            </a:r>
            <a:r>
              <a:rPr lang="en-US" sz="1100" dirty="0">
                <a:latin typeface="Arial" panose="020B0604020202020204" pitchFamily="34" charset="0"/>
                <a:cs typeface="Arial" panose="020B0604020202020204" pitchFamily="34" charset="0"/>
                <a:hlinkClick r:id="rId8"/>
              </a:rPr>
              <a:t>http://www.nrmp.org/wp-content/uploads/2013/08/resultsbystate2008.pdf. Accessed </a:t>
            </a:r>
            <a:r>
              <a:rPr lang="en-US" sz="1100" dirty="0" smtClean="0">
                <a:latin typeface="Arial" panose="020B0604020202020204" pitchFamily="34" charset="0"/>
                <a:cs typeface="Arial" panose="020B0604020202020204" pitchFamily="34" charset="0"/>
                <a:hlinkClick r:id="rId8"/>
              </a:rPr>
              <a:t>5/13/2014</a:t>
            </a:r>
            <a:endParaRPr lang="en-US" sz="1100" dirty="0" smtClean="0">
              <a:latin typeface="Arial" panose="020B0604020202020204" pitchFamily="34" charset="0"/>
              <a:cs typeface="Arial" panose="020B0604020202020204" pitchFamily="34" charset="0"/>
            </a:endParaRPr>
          </a:p>
          <a:p>
            <a:r>
              <a:rPr lang="en-US" sz="1100" dirty="0">
                <a:latin typeface="Arial" panose="020B0604020202020204" pitchFamily="34" charset="0"/>
                <a:cs typeface="Arial" panose="020B0604020202020204" pitchFamily="34" charset="0"/>
              </a:rPr>
              <a:t>National Resident Matching Program. 2009 Match Results by State, Specialty, and Applicant Type. </a:t>
            </a:r>
            <a:r>
              <a:rPr lang="en-US" sz="1100" dirty="0">
                <a:latin typeface="Arial" panose="020B0604020202020204" pitchFamily="34" charset="0"/>
                <a:cs typeface="Arial" panose="020B0604020202020204" pitchFamily="34" charset="0"/>
                <a:hlinkClick r:id="rId9"/>
              </a:rPr>
              <a:t>http://www.nrmp.org/wp-content/uploads/2013/08/resultsbystate2009.pdf</a:t>
            </a:r>
            <a:r>
              <a:rPr lang="en-US" sz="1100" dirty="0">
                <a:latin typeface="Arial" panose="020B0604020202020204" pitchFamily="34" charset="0"/>
                <a:cs typeface="Arial" panose="020B0604020202020204" pitchFamily="34" charset="0"/>
              </a:rPr>
              <a:t>. Accessed 5/13/2014</a:t>
            </a:r>
          </a:p>
          <a:p>
            <a:r>
              <a:rPr lang="en-US" sz="1100" dirty="0">
                <a:latin typeface="Arial" panose="020B0604020202020204" pitchFamily="34" charset="0"/>
                <a:cs typeface="Arial" panose="020B0604020202020204" pitchFamily="34" charset="0"/>
              </a:rPr>
              <a:t>National Resident Matching Program. 2010 Match Results by State, Specialty, and Applicant Type. </a:t>
            </a:r>
            <a:r>
              <a:rPr lang="en-US" sz="1100" dirty="0">
                <a:latin typeface="Arial" panose="020B0604020202020204" pitchFamily="34" charset="0"/>
                <a:cs typeface="Arial" panose="020B0604020202020204" pitchFamily="34" charset="0"/>
                <a:hlinkClick r:id="rId10"/>
              </a:rPr>
              <a:t>http://www.nrmp.org/wp-content/uploads/2013/08/resultsbystate2010.pdf</a:t>
            </a:r>
            <a:r>
              <a:rPr lang="en-US" sz="1100" dirty="0" smtClean="0">
                <a:latin typeface="Arial" panose="020B0604020202020204" pitchFamily="34" charset="0"/>
                <a:cs typeface="Arial" panose="020B0604020202020204" pitchFamily="34" charset="0"/>
              </a:rPr>
              <a:t>. Accessed </a:t>
            </a:r>
            <a:r>
              <a:rPr lang="en-US" sz="1100" dirty="0">
                <a:latin typeface="Arial" panose="020B0604020202020204" pitchFamily="34" charset="0"/>
                <a:cs typeface="Arial" panose="020B0604020202020204" pitchFamily="34" charset="0"/>
              </a:rPr>
              <a:t>5/13/2014</a:t>
            </a:r>
          </a:p>
          <a:p>
            <a:r>
              <a:rPr lang="en-US" sz="1100" dirty="0">
                <a:latin typeface="Arial" panose="020B0604020202020204" pitchFamily="34" charset="0"/>
                <a:cs typeface="Arial" panose="020B0604020202020204" pitchFamily="34" charset="0"/>
              </a:rPr>
              <a:t>National Resident Matching Program. 2011 Match Results by State, Specialty, and Applicant Type. </a:t>
            </a:r>
            <a:r>
              <a:rPr lang="en-US" sz="1100" dirty="0">
                <a:latin typeface="Arial" panose="020B0604020202020204" pitchFamily="34" charset="0"/>
                <a:cs typeface="Arial" panose="020B0604020202020204" pitchFamily="34" charset="0"/>
                <a:hlinkClick r:id="rId11"/>
              </a:rPr>
              <a:t>http://www.nrmp.org/wp-content/uploads/2013/08/resultsbystate2011.pdf</a:t>
            </a:r>
            <a:r>
              <a:rPr lang="en-US" sz="1100" dirty="0" smtClean="0">
                <a:latin typeface="Arial" panose="020B0604020202020204" pitchFamily="34" charset="0"/>
                <a:cs typeface="Arial" panose="020B0604020202020204" pitchFamily="34" charset="0"/>
              </a:rPr>
              <a:t>. Accessed </a:t>
            </a:r>
            <a:r>
              <a:rPr lang="en-US" sz="1100" dirty="0">
                <a:latin typeface="Arial" panose="020B0604020202020204" pitchFamily="34" charset="0"/>
                <a:cs typeface="Arial" panose="020B0604020202020204" pitchFamily="34" charset="0"/>
              </a:rPr>
              <a:t>5/13/2014</a:t>
            </a:r>
          </a:p>
          <a:p>
            <a:r>
              <a:rPr lang="en-US" sz="1100" dirty="0">
                <a:latin typeface="Arial" panose="020B0604020202020204" pitchFamily="34" charset="0"/>
                <a:cs typeface="Arial" panose="020B0604020202020204" pitchFamily="34" charset="0"/>
              </a:rPr>
              <a:t>National Resident Matching Program. 2012 Match Results by State, Specialty, and Applicant Type. </a:t>
            </a:r>
            <a:r>
              <a:rPr lang="en-US" sz="1100" dirty="0">
                <a:latin typeface="Arial" panose="020B0604020202020204" pitchFamily="34" charset="0"/>
                <a:cs typeface="Arial" panose="020B0604020202020204" pitchFamily="34" charset="0"/>
                <a:hlinkClick r:id="rId12"/>
              </a:rPr>
              <a:t>http://www.nrmp.org/wp-content/uploads/2013/08/resultsbystate2012.pdf</a:t>
            </a:r>
            <a:r>
              <a:rPr lang="en-US" sz="1100" dirty="0" smtClean="0">
                <a:latin typeface="Arial" panose="020B0604020202020204" pitchFamily="34" charset="0"/>
                <a:cs typeface="Arial" panose="020B0604020202020204" pitchFamily="34" charset="0"/>
              </a:rPr>
              <a:t>. Accessed </a:t>
            </a:r>
            <a:r>
              <a:rPr lang="en-US" sz="1100" dirty="0">
                <a:latin typeface="Arial" panose="020B0604020202020204" pitchFamily="34" charset="0"/>
                <a:cs typeface="Arial" panose="020B0604020202020204" pitchFamily="34" charset="0"/>
              </a:rPr>
              <a:t>5/13/2014</a:t>
            </a:r>
          </a:p>
          <a:p>
            <a:r>
              <a:rPr lang="en-US" sz="1100" dirty="0">
                <a:latin typeface="Arial" panose="020B0604020202020204" pitchFamily="34" charset="0"/>
                <a:cs typeface="Arial" panose="020B0604020202020204" pitchFamily="34" charset="0"/>
              </a:rPr>
              <a:t>National Resident Matching Program. 2013 Match Results by State, Specialty, and Applicant Type. </a:t>
            </a:r>
            <a:r>
              <a:rPr lang="en-US" sz="1100" dirty="0">
                <a:latin typeface="Arial" panose="020B0604020202020204" pitchFamily="34" charset="0"/>
                <a:cs typeface="Arial" panose="020B0604020202020204" pitchFamily="34" charset="0"/>
                <a:hlinkClick r:id="rId13"/>
              </a:rPr>
              <a:t>http://www.nrmp.org/wp-content/uploads/2013/08/resultsbystate2013.pdf</a:t>
            </a:r>
            <a:r>
              <a:rPr lang="en-US" sz="1100" dirty="0" smtClean="0">
                <a:latin typeface="Arial" panose="020B0604020202020204" pitchFamily="34" charset="0"/>
                <a:cs typeface="Arial" panose="020B0604020202020204" pitchFamily="34" charset="0"/>
              </a:rPr>
              <a:t>. Accessed </a:t>
            </a:r>
            <a:r>
              <a:rPr lang="en-US" sz="1100" dirty="0">
                <a:latin typeface="Arial" panose="020B0604020202020204" pitchFamily="34" charset="0"/>
                <a:cs typeface="Arial" panose="020B0604020202020204" pitchFamily="34" charset="0"/>
              </a:rPr>
              <a:t>5/12/2014</a:t>
            </a:r>
          </a:p>
          <a:p>
            <a:r>
              <a:rPr lang="en-US" sz="1100" dirty="0">
                <a:latin typeface="Arial" panose="020B0604020202020204" pitchFamily="34" charset="0"/>
                <a:cs typeface="Arial" panose="020B0604020202020204" pitchFamily="34" charset="0"/>
              </a:rPr>
              <a:t>National Resident Matching Program. Results and Data: 2014 Main Residency </a:t>
            </a:r>
            <a:r>
              <a:rPr lang="en-US" sz="1100" dirty="0" smtClean="0">
                <a:latin typeface="Arial" panose="020B0604020202020204" pitchFamily="34" charset="0"/>
                <a:cs typeface="Arial" panose="020B0604020202020204" pitchFamily="34" charset="0"/>
              </a:rPr>
              <a:t>Match. </a:t>
            </a:r>
            <a:r>
              <a:rPr lang="en-US" sz="1100" dirty="0">
                <a:latin typeface="Arial" panose="020B0604020202020204" pitchFamily="34" charset="0"/>
                <a:cs typeface="Arial" panose="020B0604020202020204" pitchFamily="34" charset="0"/>
                <a:hlinkClick r:id="rId14"/>
              </a:rPr>
              <a:t>http://www.nrmp.org/wp-content/uploads/2014/04/Main-Match-Results-and-Data-2014.pdf</a:t>
            </a:r>
            <a:r>
              <a:rPr lang="en-US" sz="1100" dirty="0">
                <a:latin typeface="Arial" panose="020B0604020202020204" pitchFamily="34" charset="0"/>
                <a:cs typeface="Arial" panose="020B0604020202020204" pitchFamily="34" charset="0"/>
              </a:rPr>
              <a:t>. Accessed </a:t>
            </a:r>
            <a:r>
              <a:rPr lang="en-US" sz="1100" dirty="0" smtClean="0">
                <a:latin typeface="Arial" panose="020B0604020202020204" pitchFamily="34" charset="0"/>
                <a:cs typeface="Arial" panose="020B0604020202020204" pitchFamily="34" charset="0"/>
              </a:rPr>
              <a:t>5/13/2014</a:t>
            </a:r>
            <a:endParaRPr lang="en-US" sz="1100" dirty="0">
              <a:latin typeface="Arial" panose="020B0604020202020204" pitchFamily="34" charset="0"/>
              <a:cs typeface="Arial" panose="020B0604020202020204" pitchFamily="34" charset="0"/>
            </a:endParaRPr>
          </a:p>
          <a:p>
            <a:pPr marL="0" indent="0">
              <a:buNone/>
            </a:pPr>
            <a:endParaRPr lang="en-US" sz="1100" dirty="0" smtClean="0">
              <a:latin typeface="Arial" panose="020B0604020202020204" pitchFamily="34" charset="0"/>
              <a:cs typeface="Arial" panose="020B0604020202020204" pitchFamily="34" charset="0"/>
            </a:endParaRPr>
          </a:p>
          <a:p>
            <a:endParaRPr lang="en-US" sz="1100" dirty="0">
              <a:latin typeface="Arial" panose="020B0604020202020204" pitchFamily="34" charset="0"/>
              <a:cs typeface="Arial" panose="020B0604020202020204" pitchFamily="34" charset="0"/>
            </a:endParaRPr>
          </a:p>
        </p:txBody>
      </p:sp>
      <p:sp>
        <p:nvSpPr>
          <p:cNvPr id="5" name="Rectangle 4"/>
          <p:cNvSpPr/>
          <p:nvPr/>
        </p:nvSpPr>
        <p:spPr>
          <a:xfrm>
            <a:off x="8686800" y="6629400"/>
            <a:ext cx="4572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fld id="{62DB2EFC-25E8-49E4-A566-6FC02C0CBCDC}" type="slidenum">
              <a:rPr lang="en-US" sz="1500" smtClean="0">
                <a:solidFill>
                  <a:schemeClr val="tx1"/>
                </a:solidFill>
                <a:latin typeface="Arial" pitchFamily="34" charset="0"/>
                <a:cs typeface="Arial" pitchFamily="34" charset="0"/>
              </a:rPr>
              <a:t>27</a:t>
            </a:fld>
            <a:endParaRPr lang="en-US" sz="15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105037926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sz="4200" dirty="0" smtClean="0">
                <a:latin typeface="Arial" charset="0"/>
                <a:cs typeface="Arial" charset="0"/>
              </a:rPr>
              <a:t>Definitions</a:t>
            </a:r>
          </a:p>
        </p:txBody>
      </p:sp>
      <p:sp>
        <p:nvSpPr>
          <p:cNvPr id="3" name="Content Placeholder 2"/>
          <p:cNvSpPr>
            <a:spLocks noGrp="1"/>
          </p:cNvSpPr>
          <p:nvPr>
            <p:ph idx="1"/>
          </p:nvPr>
        </p:nvSpPr>
        <p:spPr>
          <a:xfrm>
            <a:off x="76200" y="1447800"/>
            <a:ext cx="8991600" cy="5410200"/>
          </a:xfrm>
        </p:spPr>
        <p:txBody>
          <a:bodyPr>
            <a:normAutofit fontScale="92500" lnSpcReduction="20000"/>
          </a:bodyPr>
          <a:lstStyle/>
          <a:p>
            <a:pPr eaLnBrk="1" hangingPunct="1">
              <a:lnSpc>
                <a:spcPct val="80000"/>
              </a:lnSpc>
              <a:buSzPct val="100000"/>
              <a:defRPr/>
            </a:pPr>
            <a:r>
              <a:rPr lang="en-US" sz="1800" dirty="0" smtClean="0">
                <a:latin typeface="Arial" charset="0"/>
                <a:cs typeface="Arial" charset="0"/>
              </a:rPr>
              <a:t>FTE: Full-Time Equivalent employee </a:t>
            </a:r>
          </a:p>
          <a:p>
            <a:pPr lvl="1" eaLnBrk="1" hangingPunct="1">
              <a:lnSpc>
                <a:spcPct val="80000"/>
              </a:lnSpc>
              <a:buSzPct val="100000"/>
              <a:defRPr/>
            </a:pPr>
            <a:r>
              <a:rPr lang="en-US" sz="1600" dirty="0" smtClean="0">
                <a:latin typeface="Arial" charset="0"/>
                <a:cs typeface="Arial" charset="0"/>
              </a:rPr>
              <a:t>An individual working a full 40-hour workweek is one FTE.</a:t>
            </a:r>
          </a:p>
          <a:p>
            <a:pPr lvl="1" eaLnBrk="1" hangingPunct="1">
              <a:lnSpc>
                <a:spcPct val="80000"/>
              </a:lnSpc>
              <a:buSzPct val="100000"/>
              <a:defRPr/>
            </a:pPr>
            <a:r>
              <a:rPr lang="en-US" sz="1600" dirty="0" smtClean="0">
                <a:latin typeface="Arial" charset="0"/>
                <a:cs typeface="Arial" charset="0"/>
              </a:rPr>
              <a:t>This refers to the overall duties of an employee rather than solely patient contact.</a:t>
            </a:r>
          </a:p>
          <a:p>
            <a:pPr lvl="1" eaLnBrk="1" hangingPunct="1">
              <a:lnSpc>
                <a:spcPct val="80000"/>
              </a:lnSpc>
              <a:buSzPct val="100000"/>
              <a:defRPr/>
            </a:pPr>
            <a:r>
              <a:rPr lang="en-US" sz="1600" dirty="0" smtClean="0">
                <a:latin typeface="Arial" charset="0"/>
                <a:cs typeface="Arial" charset="0"/>
              </a:rPr>
              <a:t>For instance, it is common for health systems to refer to one PCP FTE as 36 patient contact hours — leaving additional time for charting and paperwork.</a:t>
            </a:r>
          </a:p>
          <a:p>
            <a:pPr lvl="1" eaLnBrk="1" hangingPunct="1">
              <a:lnSpc>
                <a:spcPct val="80000"/>
              </a:lnSpc>
              <a:buSzPct val="100000"/>
              <a:defRPr/>
            </a:pPr>
            <a:endParaRPr lang="en-US" sz="1600" dirty="0" smtClean="0">
              <a:latin typeface="Arial" charset="0"/>
              <a:cs typeface="Arial" charset="0"/>
            </a:endParaRPr>
          </a:p>
          <a:p>
            <a:r>
              <a:rPr lang="en-US" sz="1800" dirty="0" smtClean="0">
                <a:latin typeface="Arial" charset="0"/>
                <a:cs typeface="Arial" charset="0"/>
              </a:rPr>
              <a:t>PCP: Primary Care Physician</a:t>
            </a:r>
          </a:p>
          <a:p>
            <a:pPr lvl="1"/>
            <a:r>
              <a:rPr lang="en-US" sz="1600" dirty="0" smtClean="0">
                <a:latin typeface="Arial" charset="0"/>
                <a:cs typeface="Arial" charset="0"/>
              </a:rPr>
              <a:t>With regard to this report the Minnesota statutory definition of PCP is generally used, however, for the purposes of new graduates, internal medicine/pediatrics dual certification track individuals were included in the supply of new PCPs.</a:t>
            </a:r>
          </a:p>
          <a:p>
            <a:pPr lvl="1"/>
            <a:r>
              <a:rPr lang="en-US" sz="1600" dirty="0" smtClean="0">
                <a:latin typeface="Arial" charset="0"/>
                <a:cs typeface="Arial" charset="0"/>
              </a:rPr>
              <a:t>The Minnesota Department of Health uses this definition in its dataset. An </a:t>
            </a:r>
            <a:r>
              <a:rPr lang="en-US" sz="1600" dirty="0">
                <a:latin typeface="Arial" charset="0"/>
                <a:cs typeface="Arial" charset="0"/>
              </a:rPr>
              <a:t>individual working in one of three medical specialties: family practitioners, general pediatrics and general </a:t>
            </a:r>
            <a:r>
              <a:rPr lang="en-US" sz="1600" dirty="0" smtClean="0">
                <a:latin typeface="Arial" charset="0"/>
                <a:cs typeface="Arial" charset="0"/>
              </a:rPr>
              <a:t>internists.</a:t>
            </a:r>
          </a:p>
          <a:p>
            <a:pPr lvl="1"/>
            <a:r>
              <a:rPr lang="en-US" sz="1600" dirty="0">
                <a:latin typeface="Arial" charset="0"/>
                <a:cs typeface="Arial" charset="0"/>
              </a:rPr>
              <a:t>The AAMC data uses a slightly different definition</a:t>
            </a:r>
            <a:r>
              <a:rPr lang="en-US" sz="1600" dirty="0" smtClean="0">
                <a:latin typeface="Arial" charset="0"/>
                <a:cs typeface="Arial" charset="0"/>
              </a:rPr>
              <a:t>. Individuals </a:t>
            </a:r>
            <a:r>
              <a:rPr lang="en-US" sz="1600" dirty="0">
                <a:latin typeface="Arial" charset="0"/>
                <a:cs typeface="Arial" charset="0"/>
              </a:rPr>
              <a:t>are counted as primary care physicians if their self-designated primary specialty is one of the following: adolescent medicine, family medicine, general practice, geriatric medicine, internal medicine, internal </a:t>
            </a:r>
            <a:r>
              <a:rPr lang="en-US" sz="1600" dirty="0" smtClean="0">
                <a:latin typeface="Arial" charset="0"/>
                <a:cs typeface="Arial" charset="0"/>
              </a:rPr>
              <a:t>medicine/pediatrics </a:t>
            </a:r>
            <a:r>
              <a:rPr lang="en-US" sz="1600" dirty="0">
                <a:latin typeface="Arial" charset="0"/>
                <a:cs typeface="Arial" charset="0"/>
              </a:rPr>
              <a:t>or pediatrics. Residents and fellows are counted as primary care residents and fellows if they are in </a:t>
            </a:r>
            <a:r>
              <a:rPr lang="en-US" sz="1600" dirty="0" smtClean="0">
                <a:latin typeface="Arial" charset="0"/>
                <a:cs typeface="Arial" charset="0"/>
              </a:rPr>
              <a:t>the </a:t>
            </a:r>
            <a:r>
              <a:rPr lang="en-US" sz="1600" dirty="0">
                <a:latin typeface="Arial" charset="0"/>
                <a:cs typeface="Arial" charset="0"/>
              </a:rPr>
              <a:t>following programs: adolescent medicine (pediatrics), family medicine, geriatric medicine (family medicine), geriatric medicine (internal medicine), geriatric medicine/family practice, geriatric medicine/internal medicine, internal medicine, internal medicine/family practice, internal </a:t>
            </a:r>
            <a:r>
              <a:rPr lang="en-US" sz="1600" dirty="0" smtClean="0">
                <a:latin typeface="Arial" charset="0"/>
                <a:cs typeface="Arial" charset="0"/>
              </a:rPr>
              <a:t>medicine/pediatrics </a:t>
            </a:r>
            <a:r>
              <a:rPr lang="en-US" sz="1600" dirty="0">
                <a:latin typeface="Arial" charset="0"/>
                <a:cs typeface="Arial" charset="0"/>
              </a:rPr>
              <a:t>or pediatrics</a:t>
            </a:r>
            <a:r>
              <a:rPr lang="en-US" sz="1600" dirty="0" smtClean="0">
                <a:latin typeface="Arial" charset="0"/>
                <a:cs typeface="Arial" charset="0"/>
              </a:rPr>
              <a:t>.</a:t>
            </a:r>
          </a:p>
          <a:p>
            <a:pPr lvl="1"/>
            <a:endParaRPr lang="en-US" sz="1600" dirty="0">
              <a:latin typeface="Arial" charset="0"/>
              <a:cs typeface="Arial" charset="0"/>
            </a:endParaRPr>
          </a:p>
          <a:p>
            <a:r>
              <a:rPr lang="en-US" sz="1800" dirty="0" smtClean="0">
                <a:latin typeface="Arial" charset="0"/>
                <a:cs typeface="Arial" charset="0"/>
              </a:rPr>
              <a:t>RN: Registered Nurse</a:t>
            </a:r>
          </a:p>
          <a:p>
            <a:pPr lvl="1"/>
            <a:r>
              <a:rPr lang="en-US" sz="1600" dirty="0" smtClean="0">
                <a:latin typeface="Arial" charset="0"/>
                <a:cs typeface="Arial" charset="0"/>
              </a:rPr>
              <a:t>An individual who has passed the educational and licensure examinations to practice</a:t>
            </a:r>
          </a:p>
          <a:p>
            <a:pPr lvl="1"/>
            <a:r>
              <a:rPr lang="en-US" sz="1600" dirty="0" smtClean="0">
                <a:latin typeface="Arial" charset="0"/>
                <a:cs typeface="Arial" charset="0"/>
              </a:rPr>
              <a:t>Includes RNs of all degree/diploma types (diploma, associates, bachelors, etc.)</a:t>
            </a:r>
          </a:p>
          <a:p>
            <a:pPr lvl="1"/>
            <a:r>
              <a:rPr lang="en-US" sz="1600" dirty="0" smtClean="0">
                <a:latin typeface="Arial" charset="0"/>
                <a:cs typeface="Arial" charset="0"/>
              </a:rPr>
              <a:t>Includes all practice environments (clinic, hospital, other) and departments/specialties</a:t>
            </a:r>
          </a:p>
        </p:txBody>
      </p:sp>
      <p:sp>
        <p:nvSpPr>
          <p:cNvPr id="6" name="Rectangle 5"/>
          <p:cNvSpPr/>
          <p:nvPr/>
        </p:nvSpPr>
        <p:spPr>
          <a:xfrm>
            <a:off x="8686800" y="6629400"/>
            <a:ext cx="4572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fld id="{62DB2EFC-25E8-49E4-A566-6FC02C0CBCDC}" type="slidenum">
              <a:rPr lang="en-US" sz="1500" smtClean="0">
                <a:solidFill>
                  <a:schemeClr val="tx1"/>
                </a:solidFill>
                <a:latin typeface="Arial" pitchFamily="34" charset="0"/>
                <a:cs typeface="Arial" pitchFamily="34" charset="0"/>
              </a:rPr>
              <a:t>28</a:t>
            </a:fld>
            <a:endParaRPr lang="en-US" sz="15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21696783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sz="4200" dirty="0" smtClean="0">
                <a:latin typeface="Arial" charset="0"/>
                <a:cs typeface="Arial" charset="0"/>
              </a:rPr>
              <a:t>Introduction</a:t>
            </a:r>
          </a:p>
        </p:txBody>
      </p:sp>
      <p:sp>
        <p:nvSpPr>
          <p:cNvPr id="5" name="Rectangle 4"/>
          <p:cNvSpPr/>
          <p:nvPr/>
        </p:nvSpPr>
        <p:spPr>
          <a:xfrm>
            <a:off x="8915400" y="6629400"/>
            <a:ext cx="2286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fld id="{62DB2EFC-25E8-49E4-A566-6FC02C0CBCDC}" type="slidenum">
              <a:rPr lang="en-US" sz="1500" smtClean="0">
                <a:solidFill>
                  <a:schemeClr val="tx1"/>
                </a:solidFill>
                <a:latin typeface="Arial" panose="020B0604020202020204" pitchFamily="34" charset="0"/>
                <a:cs typeface="Arial" pitchFamily="34" charset="0"/>
              </a:rPr>
              <a:t>2</a:t>
            </a:fld>
            <a:endParaRPr lang="en-US" sz="1500" dirty="0">
              <a:solidFill>
                <a:schemeClr val="tx1"/>
              </a:solidFill>
              <a:latin typeface="Arial" pitchFamily="34" charset="0"/>
              <a:cs typeface="Arial" pitchFamily="34" charset="0"/>
            </a:endParaRPr>
          </a:p>
        </p:txBody>
      </p:sp>
      <p:sp>
        <p:nvSpPr>
          <p:cNvPr id="7" name="Rectangle 6"/>
          <p:cNvSpPr/>
          <p:nvPr/>
        </p:nvSpPr>
        <p:spPr>
          <a:xfrm>
            <a:off x="2333673" y="5082463"/>
            <a:ext cx="3533727" cy="1244843"/>
          </a:xfrm>
          <a:prstGeom prst="rect">
            <a:avLst/>
          </a:prstGeom>
          <a:solidFill>
            <a:schemeClr val="bg1">
              <a:lumMod val="95000"/>
            </a:schemeClr>
          </a:solidFill>
        </p:spPr>
        <p:txBody>
          <a:bodyPr wrap="square" tIns="182880" bIns="182880">
            <a:noAutofit/>
          </a:bodyPr>
          <a:lstStyle/>
          <a:p>
            <a:endParaRPr lang="en-US" sz="1200" b="1" dirty="0">
              <a:solidFill>
                <a:schemeClr val="bg1"/>
              </a:solidFill>
              <a:latin typeface="Arial" panose="020B0604020202020204" pitchFamily="34" charset="0"/>
              <a:cs typeface="Arial" panose="020B0604020202020204" pitchFamily="34" charset="0"/>
            </a:endParaRPr>
          </a:p>
        </p:txBody>
      </p:sp>
      <p:sp>
        <p:nvSpPr>
          <p:cNvPr id="8" name="Rectangle 7"/>
          <p:cNvSpPr/>
          <p:nvPr/>
        </p:nvSpPr>
        <p:spPr>
          <a:xfrm>
            <a:off x="228600" y="5152302"/>
            <a:ext cx="2050473" cy="1107996"/>
          </a:xfrm>
          <a:prstGeom prst="rect">
            <a:avLst/>
          </a:prstGeom>
          <a:solidFill>
            <a:schemeClr val="accent6"/>
          </a:solidFill>
        </p:spPr>
        <p:txBody>
          <a:bodyPr wrap="square" tIns="182880" bIns="182880">
            <a:spAutoFit/>
          </a:bodyPr>
          <a:lstStyle/>
          <a:p>
            <a:r>
              <a:rPr lang="en-US" sz="1200" b="1" dirty="0" smtClean="0">
                <a:solidFill>
                  <a:schemeClr val="bg1"/>
                </a:solidFill>
                <a:latin typeface="Arial" panose="020B0604020202020204" pitchFamily="34" charset="0"/>
                <a:cs typeface="Arial" panose="020B0604020202020204" pitchFamily="34" charset="0"/>
              </a:rPr>
              <a:t>Plus, most </a:t>
            </a:r>
            <a:r>
              <a:rPr lang="en-US" sz="1200" b="1" dirty="0">
                <a:solidFill>
                  <a:schemeClr val="bg1"/>
                </a:solidFill>
                <a:latin typeface="Arial" panose="020B0604020202020204" pitchFamily="34" charset="0"/>
                <a:cs typeface="Arial" panose="020B0604020202020204" pitchFamily="34" charset="0"/>
              </a:rPr>
              <a:t>health </a:t>
            </a:r>
            <a:r>
              <a:rPr lang="en-US" sz="1200" b="1" dirty="0" smtClean="0">
                <a:solidFill>
                  <a:schemeClr val="bg1"/>
                </a:solidFill>
                <a:latin typeface="Arial" panose="020B0604020202020204" pitchFamily="34" charset="0"/>
                <a:cs typeface="Arial" panose="020B0604020202020204" pitchFamily="34" charset="0"/>
              </a:rPr>
              <a:t>care systems already have </a:t>
            </a:r>
            <a:r>
              <a:rPr lang="en-US" sz="1200" b="1" dirty="0">
                <a:solidFill>
                  <a:schemeClr val="bg1"/>
                </a:solidFill>
                <a:latin typeface="Arial" panose="020B0604020202020204" pitchFamily="34" charset="0"/>
                <a:cs typeface="Arial" panose="020B0604020202020204" pitchFamily="34" charset="0"/>
              </a:rPr>
              <a:t>difficulties attracting </a:t>
            </a:r>
            <a:r>
              <a:rPr lang="en-US" sz="1200" b="1" dirty="0" smtClean="0">
                <a:solidFill>
                  <a:schemeClr val="bg1"/>
                </a:solidFill>
                <a:latin typeface="Arial" panose="020B0604020202020204" pitchFamily="34" charset="0"/>
                <a:cs typeface="Arial" panose="020B0604020202020204" pitchFamily="34" charset="0"/>
              </a:rPr>
              <a:t>and retaining critical </a:t>
            </a:r>
            <a:r>
              <a:rPr lang="en-US" sz="1200" b="1" dirty="0">
                <a:solidFill>
                  <a:schemeClr val="bg1"/>
                </a:solidFill>
                <a:latin typeface="Arial" panose="020B0604020202020204" pitchFamily="34" charset="0"/>
                <a:cs typeface="Arial" panose="020B0604020202020204" pitchFamily="34" charset="0"/>
              </a:rPr>
              <a:t>talent</a:t>
            </a:r>
          </a:p>
        </p:txBody>
      </p:sp>
      <p:sp>
        <p:nvSpPr>
          <p:cNvPr id="9" name="Rectangle 8"/>
          <p:cNvSpPr/>
          <p:nvPr/>
        </p:nvSpPr>
        <p:spPr>
          <a:xfrm>
            <a:off x="3048000" y="5153085"/>
            <a:ext cx="2935703" cy="492443"/>
          </a:xfrm>
          <a:prstGeom prst="rect">
            <a:avLst/>
          </a:prstGeom>
        </p:spPr>
        <p:txBody>
          <a:bodyPr wrap="square">
            <a:spAutoFit/>
          </a:bodyPr>
          <a:lstStyle/>
          <a:p>
            <a:pPr marL="0" lvl="2"/>
            <a:r>
              <a:rPr lang="en-US" sz="1100" dirty="0" smtClean="0">
                <a:latin typeface="Arial" panose="020B0604020202020204" pitchFamily="34" charset="0"/>
                <a:cs typeface="Arial" panose="020B0604020202020204" pitchFamily="34" charset="0"/>
              </a:rPr>
              <a:t>of </a:t>
            </a:r>
            <a:r>
              <a:rPr lang="en-US" sz="1100" dirty="0">
                <a:latin typeface="Arial" panose="020B0604020202020204" pitchFamily="34" charset="0"/>
                <a:cs typeface="Arial" panose="020B0604020202020204" pitchFamily="34" charset="0"/>
              </a:rPr>
              <a:t>health care organizations have problems </a:t>
            </a:r>
            <a:r>
              <a:rPr lang="en-US" sz="1100" dirty="0" smtClean="0">
                <a:latin typeface="Arial" panose="020B0604020202020204" pitchFamily="34" charset="0"/>
                <a:cs typeface="Arial" panose="020B0604020202020204" pitchFamily="34" charset="0"/>
              </a:rPr>
              <a:t/>
            </a:r>
            <a:br>
              <a:rPr lang="en-US" sz="1100" dirty="0" smtClean="0">
                <a:latin typeface="Arial" panose="020B0604020202020204" pitchFamily="34" charset="0"/>
                <a:cs typeface="Arial" panose="020B0604020202020204" pitchFamily="34" charset="0"/>
              </a:rPr>
            </a:br>
            <a:r>
              <a:rPr lang="en-US" sz="1400" b="1" dirty="0" smtClean="0">
                <a:latin typeface="Arial" panose="020B0604020202020204" pitchFamily="34" charset="0"/>
                <a:cs typeface="Arial" panose="020B0604020202020204" pitchFamily="34" charset="0"/>
              </a:rPr>
              <a:t>attracting</a:t>
            </a:r>
            <a:r>
              <a:rPr lang="en-US" sz="1100" dirty="0" smtClean="0">
                <a:latin typeface="Arial" panose="020B0604020202020204" pitchFamily="34" charset="0"/>
                <a:cs typeface="Arial" panose="020B0604020202020204" pitchFamily="34" charset="0"/>
              </a:rPr>
              <a:t> </a:t>
            </a:r>
            <a:r>
              <a:rPr lang="en-US" sz="1100" dirty="0">
                <a:latin typeface="Arial" panose="020B0604020202020204" pitchFamily="34" charset="0"/>
                <a:cs typeface="Arial" panose="020B0604020202020204" pitchFamily="34" charset="0"/>
              </a:rPr>
              <a:t>critical skill </a:t>
            </a:r>
            <a:r>
              <a:rPr lang="en-US" sz="1100" dirty="0" smtClean="0">
                <a:latin typeface="Arial" panose="020B0604020202020204" pitchFamily="34" charset="0"/>
                <a:cs typeface="Arial" panose="020B0604020202020204" pitchFamily="34" charset="0"/>
              </a:rPr>
              <a:t>employees</a:t>
            </a:r>
            <a:endParaRPr lang="en-US" sz="1200" dirty="0">
              <a:latin typeface="Arial" panose="020B0604020202020204" pitchFamily="34" charset="0"/>
              <a:cs typeface="Arial" panose="020B0604020202020204" pitchFamily="34" charset="0"/>
            </a:endParaRPr>
          </a:p>
        </p:txBody>
      </p:sp>
      <p:sp>
        <p:nvSpPr>
          <p:cNvPr id="10" name="Rectangle 9"/>
          <p:cNvSpPr/>
          <p:nvPr/>
        </p:nvSpPr>
        <p:spPr>
          <a:xfrm>
            <a:off x="2384977" y="5082463"/>
            <a:ext cx="898003" cy="523220"/>
          </a:xfrm>
          <a:prstGeom prst="rect">
            <a:avLst/>
          </a:prstGeom>
        </p:spPr>
        <p:txBody>
          <a:bodyPr wrap="none">
            <a:spAutoFit/>
          </a:bodyPr>
          <a:lstStyle/>
          <a:p>
            <a:r>
              <a:rPr lang="en-US" sz="2800" b="1" dirty="0">
                <a:solidFill>
                  <a:schemeClr val="accent2"/>
                </a:solidFill>
                <a:latin typeface="Arial" panose="020B0604020202020204" pitchFamily="34" charset="0"/>
                <a:cs typeface="Arial" panose="020B0604020202020204" pitchFamily="34" charset="0"/>
              </a:rPr>
              <a:t>74</a:t>
            </a:r>
            <a:r>
              <a:rPr lang="en-US" sz="2800" b="1" baseline="30000" dirty="0">
                <a:solidFill>
                  <a:schemeClr val="accent2"/>
                </a:solidFill>
                <a:latin typeface="Arial" panose="020B0604020202020204" pitchFamily="34" charset="0"/>
                <a:cs typeface="Arial" panose="020B0604020202020204" pitchFamily="34" charset="0"/>
              </a:rPr>
              <a:t>%</a:t>
            </a:r>
            <a:r>
              <a:rPr lang="en-US" sz="2800" b="1" dirty="0">
                <a:solidFill>
                  <a:schemeClr val="accent2"/>
                </a:solidFill>
                <a:latin typeface="Arial" panose="020B0604020202020204" pitchFamily="34" charset="0"/>
                <a:cs typeface="Arial" panose="020B0604020202020204" pitchFamily="34" charset="0"/>
              </a:rPr>
              <a:t> </a:t>
            </a:r>
          </a:p>
        </p:txBody>
      </p:sp>
      <p:sp>
        <p:nvSpPr>
          <p:cNvPr id="11" name="Rectangle 10"/>
          <p:cNvSpPr/>
          <p:nvPr/>
        </p:nvSpPr>
        <p:spPr>
          <a:xfrm>
            <a:off x="2384977" y="5712199"/>
            <a:ext cx="898003" cy="523220"/>
          </a:xfrm>
          <a:prstGeom prst="rect">
            <a:avLst/>
          </a:prstGeom>
        </p:spPr>
        <p:txBody>
          <a:bodyPr wrap="none">
            <a:spAutoFit/>
          </a:bodyPr>
          <a:lstStyle/>
          <a:p>
            <a:r>
              <a:rPr lang="en-US" sz="2800" b="1" dirty="0">
                <a:solidFill>
                  <a:schemeClr val="accent2"/>
                </a:solidFill>
                <a:latin typeface="Arial" panose="020B0604020202020204" pitchFamily="34" charset="0"/>
                <a:cs typeface="Arial" panose="020B0604020202020204" pitchFamily="34" charset="0"/>
              </a:rPr>
              <a:t>55</a:t>
            </a:r>
            <a:r>
              <a:rPr lang="en-US" sz="2800" b="1" baseline="30000" dirty="0">
                <a:solidFill>
                  <a:schemeClr val="accent2"/>
                </a:solidFill>
                <a:latin typeface="Arial" panose="020B0604020202020204" pitchFamily="34" charset="0"/>
                <a:cs typeface="Arial" panose="020B0604020202020204" pitchFamily="34" charset="0"/>
              </a:rPr>
              <a:t>%</a:t>
            </a:r>
            <a:r>
              <a:rPr lang="en-US" sz="2800" b="1" dirty="0">
                <a:solidFill>
                  <a:schemeClr val="accent2"/>
                </a:solidFill>
                <a:latin typeface="Arial" panose="020B0604020202020204" pitchFamily="34" charset="0"/>
                <a:cs typeface="Arial" panose="020B0604020202020204" pitchFamily="34" charset="0"/>
              </a:rPr>
              <a:t> </a:t>
            </a:r>
          </a:p>
        </p:txBody>
      </p:sp>
      <p:sp>
        <p:nvSpPr>
          <p:cNvPr id="12" name="Rectangle 11"/>
          <p:cNvSpPr/>
          <p:nvPr/>
        </p:nvSpPr>
        <p:spPr>
          <a:xfrm>
            <a:off x="3088103" y="5832157"/>
            <a:ext cx="2935703" cy="492443"/>
          </a:xfrm>
          <a:prstGeom prst="rect">
            <a:avLst/>
          </a:prstGeom>
        </p:spPr>
        <p:txBody>
          <a:bodyPr wrap="square">
            <a:spAutoFit/>
          </a:bodyPr>
          <a:lstStyle/>
          <a:p>
            <a:pPr marL="0" lvl="2"/>
            <a:r>
              <a:rPr lang="en-US" sz="1100" dirty="0" smtClean="0">
                <a:latin typeface="Arial" panose="020B0604020202020204" pitchFamily="34" charset="0"/>
                <a:cs typeface="Arial" panose="020B0604020202020204" pitchFamily="34" charset="0"/>
              </a:rPr>
              <a:t>of </a:t>
            </a:r>
            <a:r>
              <a:rPr lang="en-US" sz="1100" dirty="0">
                <a:latin typeface="Arial" panose="020B0604020202020204" pitchFamily="34" charset="0"/>
                <a:cs typeface="Arial" panose="020B0604020202020204" pitchFamily="34" charset="0"/>
              </a:rPr>
              <a:t>health care organizations have problems </a:t>
            </a:r>
            <a:r>
              <a:rPr lang="en-US" sz="1100" dirty="0" smtClean="0">
                <a:latin typeface="Arial" panose="020B0604020202020204" pitchFamily="34" charset="0"/>
                <a:cs typeface="Arial" panose="020B0604020202020204" pitchFamily="34" charset="0"/>
              </a:rPr>
              <a:t/>
            </a:r>
            <a:br>
              <a:rPr lang="en-US" sz="1100" dirty="0" smtClean="0">
                <a:latin typeface="Arial" panose="020B0604020202020204" pitchFamily="34" charset="0"/>
                <a:cs typeface="Arial" panose="020B0604020202020204" pitchFamily="34" charset="0"/>
              </a:rPr>
            </a:br>
            <a:r>
              <a:rPr lang="en-US" sz="1400" b="1" dirty="0" smtClean="0">
                <a:latin typeface="Arial" panose="020B0604020202020204" pitchFamily="34" charset="0"/>
                <a:cs typeface="Arial" panose="020B0604020202020204" pitchFamily="34" charset="0"/>
              </a:rPr>
              <a:t>retaining</a:t>
            </a:r>
            <a:r>
              <a:rPr lang="en-US" sz="1200" dirty="0" smtClean="0">
                <a:latin typeface="Arial" panose="020B0604020202020204" pitchFamily="34" charset="0"/>
                <a:cs typeface="Arial" panose="020B0604020202020204" pitchFamily="34" charset="0"/>
              </a:rPr>
              <a:t> </a:t>
            </a:r>
            <a:r>
              <a:rPr lang="en-US" sz="1100" dirty="0">
                <a:latin typeface="Arial" panose="020B0604020202020204" pitchFamily="34" charset="0"/>
                <a:cs typeface="Arial" panose="020B0604020202020204" pitchFamily="34" charset="0"/>
              </a:rPr>
              <a:t>critical skill employees</a:t>
            </a:r>
            <a:endParaRPr lang="en-US" sz="1200" dirty="0">
              <a:latin typeface="Arial" panose="020B0604020202020204" pitchFamily="34" charset="0"/>
              <a:cs typeface="Arial" panose="020B0604020202020204" pitchFamily="34" charset="0"/>
            </a:endParaRPr>
          </a:p>
        </p:txBody>
      </p:sp>
      <p:sp>
        <p:nvSpPr>
          <p:cNvPr id="14" name="Rectangle 3"/>
          <p:cNvSpPr>
            <a:spLocks noChangeArrowheads="1"/>
          </p:cNvSpPr>
          <p:nvPr/>
        </p:nvSpPr>
        <p:spPr bwMode="auto">
          <a:xfrm>
            <a:off x="228600" y="6353889"/>
            <a:ext cx="3498850" cy="1231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195263" indent="-195263" defTabSz="190500" eaLnBrk="0" fontAlgn="auto" hangingPunct="0">
              <a:spcBef>
                <a:spcPts val="0"/>
              </a:spcBef>
              <a:spcAft>
                <a:spcPts val="0"/>
              </a:spcAft>
              <a:tabLst>
                <a:tab pos="184150" algn="r"/>
              </a:tabLst>
              <a:defRPr/>
            </a:pPr>
            <a:r>
              <a:rPr lang="en-US" sz="800" i="1" dirty="0">
                <a:solidFill>
                  <a:prstClr val="black"/>
                </a:solidFill>
                <a:latin typeface="Arial" panose="020B0604020202020204" pitchFamily="34" charset="0"/>
                <a:cs typeface="Arial" panose="020B0604020202020204" pitchFamily="34" charset="0"/>
              </a:rPr>
              <a:t>	Source: Towers Watson 2012 Talent Management and Rewards Study</a:t>
            </a:r>
          </a:p>
        </p:txBody>
      </p:sp>
      <p:sp>
        <p:nvSpPr>
          <p:cNvPr id="15" name="Content Placeholder 2"/>
          <p:cNvSpPr txBox="1">
            <a:spLocks/>
          </p:cNvSpPr>
          <p:nvPr/>
        </p:nvSpPr>
        <p:spPr bwMode="auto">
          <a:xfrm>
            <a:off x="152400" y="1447800"/>
            <a:ext cx="9144000" cy="3616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lr>
                <a:srgbClr val="215968"/>
              </a:buClr>
              <a:buSzPct val="120000"/>
              <a:buFont typeface="Wingdings" pitchFamily="2" charset="2"/>
              <a:buChar char="§"/>
              <a:defRPr sz="3200" kern="1200">
                <a:solidFill>
                  <a:schemeClr val="tx1"/>
                </a:solidFill>
                <a:latin typeface="+mn-lt"/>
                <a:ea typeface="+mn-ea"/>
                <a:cs typeface="+mn-cs"/>
              </a:defRPr>
            </a:lvl1pPr>
            <a:lvl2pPr marL="692150" indent="-346075" algn="l" rtl="0" eaLnBrk="0" fontAlgn="base" hangingPunct="0">
              <a:spcBef>
                <a:spcPct val="20000"/>
              </a:spcBef>
              <a:spcAft>
                <a:spcPct val="0"/>
              </a:spcAft>
              <a:buClr>
                <a:srgbClr val="31859C"/>
              </a:buClr>
              <a:buSzPct val="120000"/>
              <a:buFont typeface="Arial" charset="0"/>
              <a:buChar char="•"/>
              <a:defRPr sz="2800" kern="1200">
                <a:solidFill>
                  <a:schemeClr val="tx1"/>
                </a:solidFill>
                <a:latin typeface="+mn-lt"/>
                <a:ea typeface="+mn-ea"/>
                <a:cs typeface="+mn-cs"/>
              </a:defRPr>
            </a:lvl2pPr>
            <a:lvl3pPr marL="1025525" indent="-333375" algn="l" rtl="0" eaLnBrk="0" fontAlgn="base" hangingPunct="0">
              <a:spcBef>
                <a:spcPct val="20000"/>
              </a:spcBef>
              <a:spcAft>
                <a:spcPct val="0"/>
              </a:spcAft>
              <a:buClr>
                <a:srgbClr val="31859C"/>
              </a:buClr>
              <a:buSzPct val="90000"/>
              <a:buFont typeface="Courier New" pitchFamily="49" charset="0"/>
              <a:buChar char="o"/>
              <a:defRPr sz="2400" kern="1200">
                <a:solidFill>
                  <a:schemeClr val="tx1"/>
                </a:solidFill>
                <a:latin typeface="+mn-lt"/>
                <a:ea typeface="+mn-ea"/>
                <a:cs typeface="+mn-cs"/>
              </a:defRPr>
            </a:lvl3pPr>
            <a:lvl4pPr marL="1371600" indent="-346075" algn="l" rtl="0" eaLnBrk="0" fontAlgn="base" hangingPunct="0">
              <a:spcBef>
                <a:spcPct val="20000"/>
              </a:spcBef>
              <a:spcAft>
                <a:spcPct val="0"/>
              </a:spcAft>
              <a:buClr>
                <a:srgbClr val="31859C"/>
              </a:buClr>
              <a:buSzPct val="80000"/>
              <a:buFont typeface="Wingdings" pitchFamily="2" charset="2"/>
              <a:buChar char="q"/>
              <a:defRPr sz="2000" kern="1200">
                <a:solidFill>
                  <a:schemeClr val="tx1"/>
                </a:solidFill>
                <a:latin typeface="+mn-lt"/>
                <a:ea typeface="+mn-ea"/>
                <a:cs typeface="+mn-cs"/>
              </a:defRPr>
            </a:lvl4pPr>
            <a:lvl5pPr marL="1717675" indent="-346075" algn="l" rtl="0" eaLnBrk="0" fontAlgn="base" hangingPunct="0">
              <a:spcBef>
                <a:spcPct val="20000"/>
              </a:spcBef>
              <a:spcAft>
                <a:spcPct val="0"/>
              </a:spcAft>
              <a:buClr>
                <a:srgbClr val="31859C"/>
              </a:buClr>
              <a:buFont typeface="Wingdings" pitchFamily="2" charset="2"/>
              <a:buChar char="ü"/>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1" hangingPunct="1">
              <a:lnSpc>
                <a:spcPct val="80000"/>
              </a:lnSpc>
              <a:buSzPct val="100000"/>
              <a:defRPr/>
            </a:pPr>
            <a:r>
              <a:rPr lang="en-US" sz="1800" dirty="0" smtClean="0">
                <a:latin typeface="Arial" panose="020B0604020202020204" pitchFamily="34" charset="0"/>
                <a:cs typeface="Arial" panose="020B0604020202020204" pitchFamily="34" charset="0"/>
              </a:rPr>
              <a:t>Several factors are driving an impending </a:t>
            </a:r>
            <a:br>
              <a:rPr lang="en-US" sz="1800" dirty="0" smtClean="0">
                <a:latin typeface="Arial" panose="020B0604020202020204" pitchFamily="34" charset="0"/>
                <a:cs typeface="Arial" panose="020B0604020202020204" pitchFamily="34" charset="0"/>
              </a:rPr>
            </a:br>
            <a:r>
              <a:rPr lang="en-US" sz="1800" dirty="0" smtClean="0">
                <a:latin typeface="Arial" panose="020B0604020202020204" pitchFamily="34" charset="0"/>
                <a:cs typeface="Arial" panose="020B0604020202020204" pitchFamily="34" charset="0"/>
              </a:rPr>
              <a:t>talent shortage in the health care industry </a:t>
            </a:r>
            <a:br>
              <a:rPr lang="en-US" sz="1800" dirty="0" smtClean="0">
                <a:latin typeface="Arial" panose="020B0604020202020204" pitchFamily="34" charset="0"/>
                <a:cs typeface="Arial" panose="020B0604020202020204" pitchFamily="34" charset="0"/>
              </a:rPr>
            </a:br>
            <a:r>
              <a:rPr lang="en-US" sz="1800" dirty="0" smtClean="0">
                <a:latin typeface="Arial" panose="020B0604020202020204" pitchFamily="34" charset="0"/>
                <a:cs typeface="Arial" panose="020B0604020202020204" pitchFamily="34" charset="0"/>
              </a:rPr>
              <a:t>on a national level</a:t>
            </a:r>
          </a:p>
          <a:p>
            <a:pPr eaLnBrk="1" hangingPunct="1">
              <a:lnSpc>
                <a:spcPct val="80000"/>
              </a:lnSpc>
              <a:buSzPct val="100000"/>
              <a:defRPr/>
            </a:pPr>
            <a:endParaRPr lang="en-US" sz="1800" dirty="0" smtClean="0">
              <a:latin typeface="Arial" panose="020B0604020202020204" pitchFamily="34" charset="0"/>
              <a:cs typeface="Arial" panose="020B0604020202020204" pitchFamily="34" charset="0"/>
            </a:endParaRPr>
          </a:p>
          <a:p>
            <a:pPr eaLnBrk="1" hangingPunct="1">
              <a:lnSpc>
                <a:spcPct val="80000"/>
              </a:lnSpc>
              <a:buSzPct val="100000"/>
              <a:defRPr/>
            </a:pPr>
            <a:endParaRPr lang="en-US" sz="1800" dirty="0" smtClean="0">
              <a:latin typeface="Arial" panose="020B0604020202020204" pitchFamily="34" charset="0"/>
              <a:cs typeface="Arial" panose="020B0604020202020204" pitchFamily="34" charset="0"/>
            </a:endParaRPr>
          </a:p>
          <a:p>
            <a:pPr marL="0" indent="0" eaLnBrk="1" hangingPunct="1">
              <a:lnSpc>
                <a:spcPct val="80000"/>
              </a:lnSpc>
              <a:buSzPct val="100000"/>
              <a:buNone/>
              <a:defRPr/>
            </a:pPr>
            <a:endParaRPr lang="en-US" sz="1800" dirty="0" smtClean="0">
              <a:latin typeface="Arial" panose="020B0604020202020204" pitchFamily="34" charset="0"/>
              <a:cs typeface="Arial" panose="020B0604020202020204" pitchFamily="34" charset="0"/>
            </a:endParaRPr>
          </a:p>
          <a:p>
            <a:pPr eaLnBrk="1" hangingPunct="1">
              <a:lnSpc>
                <a:spcPct val="80000"/>
              </a:lnSpc>
              <a:buSzPct val="100000"/>
              <a:defRPr/>
            </a:pPr>
            <a:endParaRPr lang="en-US" sz="1800" dirty="0" smtClean="0">
              <a:latin typeface="Arial" panose="020B0604020202020204" pitchFamily="34" charset="0"/>
              <a:cs typeface="Arial" panose="020B0604020202020204" pitchFamily="34" charset="0"/>
            </a:endParaRPr>
          </a:p>
          <a:p>
            <a:pPr eaLnBrk="1" hangingPunct="1">
              <a:lnSpc>
                <a:spcPct val="80000"/>
              </a:lnSpc>
              <a:buSzPct val="100000"/>
              <a:defRPr/>
            </a:pPr>
            <a:r>
              <a:rPr lang="en-US" sz="1800" dirty="0" smtClean="0">
                <a:latin typeface="Arial" panose="020B0604020202020204" pitchFamily="34" charset="0"/>
                <a:cs typeface="Arial" panose="020B0604020202020204" pitchFamily="34" charset="0"/>
              </a:rPr>
              <a:t>Future demand </a:t>
            </a:r>
            <a:r>
              <a:rPr lang="en-US" sz="1800" dirty="0">
                <a:latin typeface="Arial" panose="020B0604020202020204" pitchFamily="34" charset="0"/>
                <a:cs typeface="Arial" panose="020B0604020202020204" pitchFamily="34" charset="0"/>
              </a:rPr>
              <a:t>for </a:t>
            </a:r>
            <a:r>
              <a:rPr lang="en-US" sz="1800" dirty="0" smtClean="0">
                <a:latin typeface="Arial" panose="020B0604020202020204" pitchFamily="34" charset="0"/>
                <a:cs typeface="Arial" panose="020B0604020202020204" pitchFamily="34" charset="0"/>
              </a:rPr>
              <a:t>health care labor </a:t>
            </a:r>
            <a:br>
              <a:rPr lang="en-US" sz="1800" dirty="0" smtClean="0">
                <a:latin typeface="Arial" panose="020B0604020202020204" pitchFamily="34" charset="0"/>
                <a:cs typeface="Arial" panose="020B0604020202020204" pitchFamily="34" charset="0"/>
              </a:rPr>
            </a:br>
            <a:r>
              <a:rPr lang="en-US" sz="1800" dirty="0" smtClean="0">
                <a:latin typeface="Arial" panose="020B0604020202020204" pitchFamily="34" charset="0"/>
                <a:cs typeface="Arial" panose="020B0604020202020204" pitchFamily="34" charset="0"/>
              </a:rPr>
              <a:t>will </a:t>
            </a:r>
            <a:r>
              <a:rPr lang="en-US" sz="1800" dirty="0">
                <a:latin typeface="Arial" panose="020B0604020202020204" pitchFamily="34" charset="0"/>
                <a:cs typeface="Arial" panose="020B0604020202020204" pitchFamily="34" charset="0"/>
              </a:rPr>
              <a:t>be based on a variety of </a:t>
            </a:r>
            <a:r>
              <a:rPr lang="en-US" sz="1800" dirty="0" smtClean="0">
                <a:latin typeface="Arial" panose="020B0604020202020204" pitchFamily="34" charset="0"/>
                <a:cs typeface="Arial" panose="020B0604020202020204" pitchFamily="34" charset="0"/>
              </a:rPr>
              <a:t>factors, such as:</a:t>
            </a:r>
            <a:endParaRPr lang="en-US" sz="1800" dirty="0">
              <a:latin typeface="Arial" panose="020B0604020202020204" pitchFamily="34" charset="0"/>
              <a:cs typeface="Arial" panose="020B0604020202020204" pitchFamily="34" charset="0"/>
            </a:endParaRPr>
          </a:p>
          <a:p>
            <a:pPr lvl="1" eaLnBrk="1" hangingPunct="1">
              <a:lnSpc>
                <a:spcPct val="80000"/>
              </a:lnSpc>
              <a:buSzPct val="100000"/>
              <a:defRPr/>
            </a:pPr>
            <a:r>
              <a:rPr lang="en-US" sz="1600" dirty="0" smtClean="0">
                <a:latin typeface="Arial" panose="020B0604020202020204" pitchFamily="34" charset="0"/>
                <a:cs typeface="Arial" panose="020B0604020202020204" pitchFamily="34" charset="0"/>
              </a:rPr>
              <a:t>Population </a:t>
            </a:r>
            <a:r>
              <a:rPr lang="en-US" sz="1600" dirty="0">
                <a:latin typeface="Arial" panose="020B0604020202020204" pitchFamily="34" charset="0"/>
                <a:cs typeface="Arial" panose="020B0604020202020204" pitchFamily="34" charset="0"/>
              </a:rPr>
              <a:t>growth</a:t>
            </a:r>
          </a:p>
          <a:p>
            <a:pPr lvl="1" eaLnBrk="1" hangingPunct="1">
              <a:lnSpc>
                <a:spcPct val="80000"/>
              </a:lnSpc>
              <a:buSzPct val="100000"/>
              <a:defRPr/>
            </a:pPr>
            <a:r>
              <a:rPr lang="en-US" sz="1600" dirty="0">
                <a:latin typeface="Arial" panose="020B0604020202020204" pitchFamily="34" charset="0"/>
                <a:cs typeface="Arial" panose="020B0604020202020204" pitchFamily="34" charset="0"/>
              </a:rPr>
              <a:t>Population age and health</a:t>
            </a:r>
          </a:p>
          <a:p>
            <a:pPr lvl="1" eaLnBrk="1" hangingPunct="1">
              <a:lnSpc>
                <a:spcPct val="80000"/>
              </a:lnSpc>
              <a:buSzPct val="100000"/>
              <a:defRPr/>
            </a:pPr>
            <a:r>
              <a:rPr lang="en-US" sz="1600" dirty="0">
                <a:latin typeface="Arial" panose="020B0604020202020204" pitchFamily="34" charset="0"/>
                <a:cs typeface="Arial" panose="020B0604020202020204" pitchFamily="34" charset="0"/>
              </a:rPr>
              <a:t>Technological advances</a:t>
            </a:r>
          </a:p>
          <a:p>
            <a:pPr lvl="1" eaLnBrk="1" hangingPunct="1">
              <a:lnSpc>
                <a:spcPct val="80000"/>
              </a:lnSpc>
              <a:buSzPct val="100000"/>
              <a:defRPr/>
            </a:pPr>
            <a:r>
              <a:rPr lang="en-US" sz="1600" dirty="0">
                <a:latin typeface="Arial" panose="020B0604020202020204" pitchFamily="34" charset="0"/>
                <a:cs typeface="Arial" panose="020B0604020202020204" pitchFamily="34" charset="0"/>
              </a:rPr>
              <a:t>Care-team delivery model</a:t>
            </a:r>
          </a:p>
        </p:txBody>
      </p:sp>
      <p:graphicFrame>
        <p:nvGraphicFramePr>
          <p:cNvPr id="17" name="Content Placeholder 6"/>
          <p:cNvGraphicFramePr>
            <a:graphicFrameLocks noGrp="1"/>
          </p:cNvGraphicFramePr>
          <p:nvPr>
            <p:ph idx="1"/>
            <p:extLst>
              <p:ext uri="{D42A27DB-BD31-4B8C-83A1-F6EECF244321}">
                <p14:modId xmlns:p14="http://schemas.microsoft.com/office/powerpoint/2010/main" val="1280587592"/>
              </p:ext>
            </p:extLst>
          </p:nvPr>
        </p:nvGraphicFramePr>
        <p:xfrm>
          <a:off x="3812658" y="1447800"/>
          <a:ext cx="5181600" cy="19399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6" name="Right Arrow 15"/>
          <p:cNvSpPr/>
          <p:nvPr/>
        </p:nvSpPr>
        <p:spPr>
          <a:xfrm>
            <a:off x="6407020" y="3563778"/>
            <a:ext cx="2736980" cy="2514599"/>
          </a:xfrm>
          <a:prstGeom prst="rightArrow">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8" name="Rectangle 17"/>
          <p:cNvSpPr/>
          <p:nvPr/>
        </p:nvSpPr>
        <p:spPr>
          <a:xfrm>
            <a:off x="6400800" y="4085272"/>
            <a:ext cx="2438400" cy="1477328"/>
          </a:xfrm>
          <a:prstGeom prst="rect">
            <a:avLst/>
          </a:prstGeom>
          <a:noFill/>
        </p:spPr>
        <p:txBody>
          <a:bodyPr wrap="square" tIns="182880" bIns="182880">
            <a:spAutoFit/>
          </a:bodyPr>
          <a:lstStyle/>
          <a:p>
            <a:r>
              <a:rPr lang="en-US" sz="2000" b="1" dirty="0" smtClean="0">
                <a:solidFill>
                  <a:schemeClr val="bg1"/>
                </a:solidFill>
                <a:latin typeface="Arial" panose="020B0604020202020204" pitchFamily="34" charset="0"/>
                <a:cs typeface="Arial" panose="020B0604020202020204" pitchFamily="34" charset="0"/>
              </a:rPr>
              <a:t>What does the future look like for </a:t>
            </a:r>
            <a:r>
              <a:rPr lang="en-US" sz="3200" b="1" dirty="0" smtClean="0">
                <a:solidFill>
                  <a:schemeClr val="bg1"/>
                </a:solidFill>
                <a:latin typeface="Arial" panose="020B0604020202020204" pitchFamily="34" charset="0"/>
                <a:cs typeface="Arial" panose="020B0604020202020204" pitchFamily="34" charset="0"/>
              </a:rPr>
              <a:t>Minnesota?</a:t>
            </a:r>
            <a:endParaRPr lang="en-US" sz="32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339347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altLang="en-US" dirty="0" smtClean="0">
                <a:latin typeface="Arial" panose="020B0604020202020204" pitchFamily="34" charset="0"/>
              </a:rPr>
              <a:t>About This Study</a:t>
            </a:r>
          </a:p>
        </p:txBody>
      </p:sp>
      <p:sp>
        <p:nvSpPr>
          <p:cNvPr id="26" name="Content Placeholder 2"/>
          <p:cNvSpPr>
            <a:spLocks noGrp="1"/>
          </p:cNvSpPr>
          <p:nvPr>
            <p:ph idx="1"/>
          </p:nvPr>
        </p:nvSpPr>
        <p:spPr>
          <a:xfrm>
            <a:off x="457200" y="1447800"/>
            <a:ext cx="8229600" cy="4953000"/>
          </a:xfrm>
        </p:spPr>
        <p:txBody>
          <a:bodyPr/>
          <a:lstStyle/>
          <a:p>
            <a:r>
              <a:rPr lang="en-US" sz="1400" dirty="0" smtClean="0">
                <a:latin typeface="Arial" panose="020B0604020202020204" pitchFamily="34" charset="0"/>
                <a:cs typeface="Arial" panose="020B0604020202020204" pitchFamily="34" charset="0"/>
              </a:rPr>
              <a:t>Every year, the Minnesota Hospital Association (MHA) collects demographic data from the majority of the state’s hospitals</a:t>
            </a:r>
          </a:p>
          <a:p>
            <a:r>
              <a:rPr lang="en-US" sz="1400" dirty="0" smtClean="0">
                <a:latin typeface="Arial" panose="020B0604020202020204" pitchFamily="34" charset="0"/>
                <a:cs typeface="Arial" panose="020B0604020202020204" pitchFamily="34" charset="0"/>
              </a:rPr>
              <a:t>In response to requests for a comprehensive view of the state of key workforce segments, the MHA commissioned Towers Watson to supplement this unique dataset with other sources</a:t>
            </a:r>
          </a:p>
          <a:p>
            <a:r>
              <a:rPr lang="en-US" sz="1400" dirty="0" smtClean="0">
                <a:latin typeface="Arial" panose="020B0604020202020204" pitchFamily="34" charset="0"/>
                <a:cs typeface="Arial" panose="020B0604020202020204" pitchFamily="34" charset="0"/>
              </a:rPr>
              <a:t>Three key variables were studied, and for each of them assumptions were made to draw inferences about the likely future state of the workforce:</a:t>
            </a:r>
          </a:p>
          <a:p>
            <a:endParaRPr lang="en-US" sz="1400" dirty="0" smtClean="0">
              <a:latin typeface="Arial" panose="020B0604020202020204" pitchFamily="34" charset="0"/>
              <a:cs typeface="Arial" panose="020B0604020202020204" pitchFamily="34" charset="0"/>
            </a:endParaRPr>
          </a:p>
          <a:p>
            <a:endParaRPr lang="en-US" sz="1400" dirty="0" smtClean="0">
              <a:latin typeface="Arial" panose="020B0604020202020204" pitchFamily="34" charset="0"/>
              <a:cs typeface="Arial" panose="020B0604020202020204" pitchFamily="34" charset="0"/>
            </a:endParaRPr>
          </a:p>
          <a:p>
            <a:endParaRPr lang="en-US" sz="1400" dirty="0" smtClean="0">
              <a:latin typeface="Arial" panose="020B0604020202020204" pitchFamily="34" charset="0"/>
              <a:cs typeface="Arial" panose="020B0604020202020204" pitchFamily="34" charset="0"/>
            </a:endParaRPr>
          </a:p>
          <a:p>
            <a:endParaRPr lang="en-US" sz="1400" dirty="0" smtClean="0">
              <a:latin typeface="Arial" panose="020B0604020202020204" pitchFamily="34" charset="0"/>
              <a:cs typeface="Arial" panose="020B0604020202020204" pitchFamily="34" charset="0"/>
            </a:endParaRPr>
          </a:p>
          <a:p>
            <a:endParaRPr lang="en-US" sz="1400" dirty="0" smtClean="0">
              <a:latin typeface="Arial" panose="020B0604020202020204" pitchFamily="34" charset="0"/>
              <a:cs typeface="Arial" panose="020B0604020202020204" pitchFamily="34" charset="0"/>
            </a:endParaRPr>
          </a:p>
          <a:p>
            <a:endParaRPr lang="en-US" sz="1400" dirty="0" smtClean="0">
              <a:latin typeface="Arial" panose="020B0604020202020204" pitchFamily="34" charset="0"/>
              <a:cs typeface="Arial" panose="020B0604020202020204" pitchFamily="34" charset="0"/>
            </a:endParaRPr>
          </a:p>
          <a:p>
            <a:endParaRPr lang="en-US" sz="1400" dirty="0" smtClean="0">
              <a:latin typeface="Arial" panose="020B0604020202020204" pitchFamily="34" charset="0"/>
              <a:cs typeface="Arial" panose="020B0604020202020204" pitchFamily="34" charset="0"/>
            </a:endParaRPr>
          </a:p>
          <a:p>
            <a:endParaRPr lang="en-US" sz="1400" dirty="0" smtClean="0">
              <a:latin typeface="Arial" panose="020B0604020202020204" pitchFamily="34" charset="0"/>
              <a:cs typeface="Arial" panose="020B0604020202020204" pitchFamily="34" charset="0"/>
            </a:endParaRPr>
          </a:p>
          <a:p>
            <a:endParaRPr lang="en-US" sz="1400" dirty="0" smtClean="0">
              <a:latin typeface="Arial" panose="020B0604020202020204" pitchFamily="34" charset="0"/>
              <a:cs typeface="Arial" panose="020B0604020202020204" pitchFamily="34" charset="0"/>
            </a:endParaRPr>
          </a:p>
          <a:p>
            <a:endParaRPr lang="en-US" sz="1400" dirty="0" smtClean="0">
              <a:latin typeface="Arial" panose="020B0604020202020204" pitchFamily="34" charset="0"/>
              <a:cs typeface="Arial" panose="020B0604020202020204" pitchFamily="34" charset="0"/>
            </a:endParaRPr>
          </a:p>
          <a:p>
            <a:r>
              <a:rPr lang="en-US" sz="1400" dirty="0" smtClean="0">
                <a:latin typeface="Arial" panose="020B0604020202020204" pitchFamily="34" charset="0"/>
                <a:cs typeface="Arial" panose="020B0604020202020204" pitchFamily="34" charset="0"/>
              </a:rPr>
              <a:t>While other studies for Minnesota have considered some of these variables, none to our knowledge have considered the three concurrently</a:t>
            </a:r>
          </a:p>
          <a:p>
            <a:r>
              <a:rPr lang="en-US" sz="1400" dirty="0" smtClean="0">
                <a:latin typeface="Arial" panose="020B0604020202020204" pitchFamily="34" charset="0"/>
                <a:cs typeface="Arial" panose="020B0604020202020204" pitchFamily="34" charset="0"/>
              </a:rPr>
              <a:t>Results are presented specific to the state of Minnesota rather than the U.S. as a whole</a:t>
            </a:r>
          </a:p>
          <a:p>
            <a:pPr lvl="1"/>
            <a:r>
              <a:rPr lang="en-US" sz="1000" dirty="0" smtClean="0">
                <a:latin typeface="Arial" panose="020B0604020202020204" pitchFamily="34" charset="0"/>
                <a:cs typeface="Arial" panose="020B0604020202020204" pitchFamily="34" charset="0"/>
              </a:rPr>
              <a:t>Talent flows are assumed neutral for this purpose (i.e., Minnesota draws from its own graduate pool for talent)</a:t>
            </a:r>
          </a:p>
          <a:p>
            <a:r>
              <a:rPr lang="en-US" sz="1400" dirty="0" smtClean="0">
                <a:latin typeface="Arial" panose="020B0604020202020204" pitchFamily="34" charset="0"/>
                <a:cs typeface="Arial" panose="020B0604020202020204" pitchFamily="34" charset="0"/>
              </a:rPr>
              <a:t>Detailed methodology definitions and assumptions can be found in the appendix</a:t>
            </a:r>
            <a:endParaRPr lang="en-US" sz="1400" dirty="0">
              <a:latin typeface="Arial" panose="020B0604020202020204" pitchFamily="34" charset="0"/>
              <a:cs typeface="Arial" panose="020B0604020202020204" pitchFamily="34" charset="0"/>
            </a:endParaRPr>
          </a:p>
        </p:txBody>
      </p:sp>
      <p:sp>
        <p:nvSpPr>
          <p:cNvPr id="5" name="Rectangle 4"/>
          <p:cNvSpPr/>
          <p:nvPr/>
        </p:nvSpPr>
        <p:spPr>
          <a:xfrm>
            <a:off x="8915400" y="6629400"/>
            <a:ext cx="2286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fld id="{62DB2EFC-25E8-49E4-A566-6FC02C0CBCDC}" type="slidenum">
              <a:rPr lang="en-US" sz="1500" smtClean="0">
                <a:solidFill>
                  <a:schemeClr val="tx1"/>
                </a:solidFill>
                <a:latin typeface="Arial" panose="020B0604020202020204" pitchFamily="34" charset="0"/>
                <a:cs typeface="Arial" pitchFamily="34" charset="0"/>
              </a:rPr>
              <a:t>3</a:t>
            </a:fld>
            <a:endParaRPr lang="en-US" sz="1500" dirty="0">
              <a:solidFill>
                <a:schemeClr val="tx1"/>
              </a:solidFill>
              <a:latin typeface="Arial" pitchFamily="34" charset="0"/>
              <a:cs typeface="Arial" pitchFamily="34" charset="0"/>
            </a:endParaRPr>
          </a:p>
        </p:txBody>
      </p:sp>
      <p:graphicFrame>
        <p:nvGraphicFramePr>
          <p:cNvPr id="17" name="Table 16"/>
          <p:cNvGraphicFramePr>
            <a:graphicFrameLocks noGrp="1"/>
          </p:cNvGraphicFramePr>
          <p:nvPr>
            <p:extLst>
              <p:ext uri="{D42A27DB-BD31-4B8C-83A1-F6EECF244321}">
                <p14:modId xmlns:p14="http://schemas.microsoft.com/office/powerpoint/2010/main" val="2198384275"/>
              </p:ext>
            </p:extLst>
          </p:nvPr>
        </p:nvGraphicFramePr>
        <p:xfrm>
          <a:off x="533400" y="3048000"/>
          <a:ext cx="8077200" cy="2184400"/>
        </p:xfrm>
        <a:graphic>
          <a:graphicData uri="http://schemas.openxmlformats.org/drawingml/2006/table">
            <a:tbl>
              <a:tblPr firstRow="1" bandRow="1">
                <a:tableStyleId>{5C22544A-7EE6-4342-B048-85BDC9FD1C3A}</a:tableStyleId>
              </a:tblPr>
              <a:tblGrid>
                <a:gridCol w="3517490"/>
                <a:gridCol w="844198"/>
                <a:gridCol w="3715512"/>
              </a:tblGrid>
              <a:tr h="370840">
                <a:tc>
                  <a:txBody>
                    <a:bodyPr/>
                    <a:lstStyle/>
                    <a:p>
                      <a:pPr algn="ctr"/>
                      <a:r>
                        <a:rPr lang="en-US" dirty="0" smtClean="0"/>
                        <a:t>Variable</a:t>
                      </a:r>
                      <a:endParaRPr lang="en-US" dirty="0"/>
                    </a:p>
                  </a:txBody>
                  <a:tcPr/>
                </a:tc>
                <a:tc>
                  <a:txBody>
                    <a:bodyPr/>
                    <a:lstStyle/>
                    <a:p>
                      <a:pPr algn="ctr"/>
                      <a:endParaRPr lang="en-US" dirty="0"/>
                    </a:p>
                  </a:txBody>
                  <a:tcPr>
                    <a:noFill/>
                  </a:tcPr>
                </a:tc>
                <a:tc>
                  <a:txBody>
                    <a:bodyPr/>
                    <a:lstStyle/>
                    <a:p>
                      <a:pPr algn="ctr"/>
                      <a:r>
                        <a:rPr lang="en-US" dirty="0" smtClean="0"/>
                        <a:t>Baseline Assumption</a:t>
                      </a:r>
                      <a:endParaRPr lang="en-US" dirty="0"/>
                    </a:p>
                  </a:txBody>
                  <a:tcPr/>
                </a:tc>
              </a:tr>
              <a:tr h="619760">
                <a:tc>
                  <a:txBody>
                    <a:bodyPr/>
                    <a:lstStyle/>
                    <a:p>
                      <a:pPr algn="ctr" fontAlgn="auto">
                        <a:spcBef>
                          <a:spcPts val="0"/>
                        </a:spcBef>
                        <a:spcAft>
                          <a:spcPts val="0"/>
                        </a:spcAft>
                        <a:defRPr/>
                      </a:pPr>
                      <a:r>
                        <a:rPr lang="en-US" sz="1400" kern="1200" dirty="0" smtClean="0">
                          <a:solidFill>
                            <a:schemeClr val="dk1"/>
                          </a:solidFill>
                          <a:latin typeface="+mn-lt"/>
                          <a:ea typeface="+mn-ea"/>
                          <a:cs typeface="+mn-cs"/>
                        </a:rPr>
                        <a:t>Rate of exits from the current workforce</a:t>
                      </a:r>
                      <a:endParaRPr lang="en-US" sz="1400" kern="1200" dirty="0">
                        <a:solidFill>
                          <a:schemeClr val="dk1"/>
                        </a:solidFill>
                        <a:latin typeface="+mn-lt"/>
                        <a:ea typeface="+mn-ea"/>
                        <a:cs typeface="+mn-cs"/>
                      </a:endParaRPr>
                    </a:p>
                  </a:txBody>
                  <a:tcPr anchor="ctr"/>
                </a:tc>
                <a:tc>
                  <a:txBody>
                    <a:bodyPr/>
                    <a:lstStyle/>
                    <a:p>
                      <a:endParaRPr lang="en-US" sz="1400" dirty="0"/>
                    </a:p>
                  </a:txBody>
                  <a:tcPr anchor="ctr">
                    <a:noFill/>
                  </a:tcPr>
                </a:tc>
                <a:tc>
                  <a:txBody>
                    <a:bodyPr/>
                    <a:lstStyle/>
                    <a:p>
                      <a:pPr algn="ctr" fontAlgn="auto">
                        <a:spcBef>
                          <a:spcPts val="0"/>
                        </a:spcBef>
                        <a:spcAft>
                          <a:spcPts val="0"/>
                        </a:spcAft>
                        <a:defRPr/>
                      </a:pPr>
                      <a:r>
                        <a:rPr lang="en-US" sz="1400" kern="1200" dirty="0" smtClean="0">
                          <a:solidFill>
                            <a:schemeClr val="dk1"/>
                          </a:solidFill>
                          <a:latin typeface="+mn-lt"/>
                          <a:ea typeface="+mn-ea"/>
                          <a:cs typeface="+mn-cs"/>
                        </a:rPr>
                        <a:t>The current workforce continues to retire </a:t>
                      </a:r>
                      <a:br>
                        <a:rPr lang="en-US" sz="1400" kern="1200" dirty="0" smtClean="0">
                          <a:solidFill>
                            <a:schemeClr val="dk1"/>
                          </a:solidFill>
                          <a:latin typeface="+mn-lt"/>
                          <a:ea typeface="+mn-ea"/>
                          <a:cs typeface="+mn-cs"/>
                        </a:rPr>
                      </a:br>
                      <a:r>
                        <a:rPr lang="en-US" sz="1400" kern="1200" dirty="0" smtClean="0">
                          <a:solidFill>
                            <a:schemeClr val="dk1"/>
                          </a:solidFill>
                          <a:latin typeface="+mn-lt"/>
                          <a:ea typeface="+mn-ea"/>
                          <a:cs typeface="+mn-cs"/>
                        </a:rPr>
                        <a:t>as it has in recent history</a:t>
                      </a:r>
                      <a:endParaRPr lang="en-US" sz="1400" kern="1200" dirty="0">
                        <a:solidFill>
                          <a:schemeClr val="dk1"/>
                        </a:solidFill>
                        <a:latin typeface="+mn-lt"/>
                        <a:ea typeface="+mn-ea"/>
                        <a:cs typeface="+mn-cs"/>
                      </a:endParaRPr>
                    </a:p>
                  </a:txBody>
                  <a:tcPr anchor="ctr"/>
                </a:tc>
              </a:tr>
              <a:tr h="609600">
                <a:tc>
                  <a:txBody>
                    <a:bodyPr/>
                    <a:lstStyle/>
                    <a:p>
                      <a:pPr algn="ctr" fontAlgn="auto">
                        <a:spcBef>
                          <a:spcPts val="0"/>
                        </a:spcBef>
                        <a:spcAft>
                          <a:spcPts val="0"/>
                        </a:spcAft>
                        <a:defRPr/>
                      </a:pPr>
                      <a:r>
                        <a:rPr lang="en-US" sz="1400" kern="1200" dirty="0" smtClean="0">
                          <a:solidFill>
                            <a:schemeClr val="dk1"/>
                          </a:solidFill>
                          <a:latin typeface="+mn-lt"/>
                          <a:ea typeface="+mn-ea"/>
                          <a:cs typeface="+mn-cs"/>
                        </a:rPr>
                        <a:t>Supply of new graduates</a:t>
                      </a:r>
                    </a:p>
                  </a:txBody>
                  <a:tcPr anchor="ctr"/>
                </a:tc>
                <a:tc>
                  <a:txBody>
                    <a:bodyPr/>
                    <a:lstStyle/>
                    <a:p>
                      <a:endParaRPr lang="en-US" sz="1400" dirty="0"/>
                    </a:p>
                  </a:txBody>
                  <a:tcPr anchor="ctr">
                    <a:noFill/>
                  </a:tcPr>
                </a:tc>
                <a:tc>
                  <a:txBody>
                    <a:bodyPr/>
                    <a:lstStyle/>
                    <a:p>
                      <a:pPr algn="ctr" fontAlgn="auto">
                        <a:spcBef>
                          <a:spcPts val="0"/>
                        </a:spcBef>
                        <a:spcAft>
                          <a:spcPts val="0"/>
                        </a:spcAft>
                        <a:defRPr/>
                      </a:pPr>
                      <a:r>
                        <a:rPr lang="en-US" sz="1400" kern="1200" dirty="0" smtClean="0">
                          <a:solidFill>
                            <a:schemeClr val="dk1"/>
                          </a:solidFill>
                          <a:latin typeface="+mn-lt"/>
                          <a:ea typeface="+mn-ea"/>
                          <a:cs typeface="+mn-cs"/>
                        </a:rPr>
                        <a:t>Recent trends in new graduate growth continue</a:t>
                      </a:r>
                      <a:endParaRPr lang="en-US" sz="1400" kern="1200" dirty="0">
                        <a:solidFill>
                          <a:schemeClr val="dk1"/>
                        </a:solidFill>
                        <a:latin typeface="+mn-lt"/>
                        <a:ea typeface="+mn-ea"/>
                        <a:cs typeface="+mn-cs"/>
                      </a:endParaRPr>
                    </a:p>
                  </a:txBody>
                  <a:tcPr anchor="ctr"/>
                </a:tc>
              </a:tr>
              <a:tr h="584200">
                <a:tc>
                  <a:txBody>
                    <a:bodyPr/>
                    <a:lstStyle/>
                    <a:p>
                      <a:pPr algn="ctr" fontAlgn="auto">
                        <a:spcBef>
                          <a:spcPts val="0"/>
                        </a:spcBef>
                        <a:spcAft>
                          <a:spcPts val="0"/>
                        </a:spcAft>
                        <a:defRPr/>
                      </a:pPr>
                      <a:r>
                        <a:rPr lang="en-US" sz="1400" kern="1200" dirty="0" smtClean="0">
                          <a:solidFill>
                            <a:schemeClr val="dk1"/>
                          </a:solidFill>
                          <a:latin typeface="+mn-lt"/>
                          <a:ea typeface="+mn-ea"/>
                          <a:cs typeface="+mn-cs"/>
                        </a:rPr>
                        <a:t>Demand for health care labor</a:t>
                      </a:r>
                      <a:endParaRPr lang="en-US" sz="1400" kern="1200" dirty="0">
                        <a:solidFill>
                          <a:schemeClr val="dk1"/>
                        </a:solidFill>
                        <a:latin typeface="+mn-lt"/>
                        <a:ea typeface="+mn-ea"/>
                        <a:cs typeface="+mn-cs"/>
                      </a:endParaRPr>
                    </a:p>
                  </a:txBody>
                  <a:tcPr anchor="ctr"/>
                </a:tc>
                <a:tc>
                  <a:txBody>
                    <a:bodyPr/>
                    <a:lstStyle/>
                    <a:p>
                      <a:endParaRPr lang="en-US" sz="1400" dirty="0"/>
                    </a:p>
                  </a:txBody>
                  <a:tcPr anchor="ctr">
                    <a:noFill/>
                  </a:tcPr>
                </a:tc>
                <a:tc>
                  <a:txBody>
                    <a:bodyPr/>
                    <a:lstStyle/>
                    <a:p>
                      <a:pPr algn="ctr" fontAlgn="auto">
                        <a:spcBef>
                          <a:spcPts val="0"/>
                        </a:spcBef>
                        <a:spcAft>
                          <a:spcPts val="0"/>
                        </a:spcAft>
                        <a:defRPr/>
                      </a:pPr>
                      <a:r>
                        <a:rPr lang="en-US" sz="1400" kern="1200" dirty="0" smtClean="0">
                          <a:solidFill>
                            <a:schemeClr val="dk1"/>
                          </a:solidFill>
                          <a:latin typeface="+mn-lt"/>
                          <a:ea typeface="+mn-ea"/>
                          <a:cs typeface="+mn-cs"/>
                        </a:rPr>
                        <a:t>Demand is evolving in line with published governmental expectations</a:t>
                      </a:r>
                      <a:endParaRPr lang="en-US" sz="1400" kern="1200" dirty="0">
                        <a:solidFill>
                          <a:schemeClr val="dk1"/>
                        </a:solidFill>
                        <a:latin typeface="+mn-lt"/>
                        <a:ea typeface="+mn-ea"/>
                        <a:cs typeface="+mn-cs"/>
                      </a:endParaRPr>
                    </a:p>
                  </a:txBody>
                  <a:tcPr anchor="ctr"/>
                </a:tc>
              </a:tr>
            </a:tbl>
          </a:graphicData>
        </a:graphic>
      </p:graphicFrame>
      <p:sp>
        <p:nvSpPr>
          <p:cNvPr id="9" name="AutoShape 18"/>
          <p:cNvSpPr>
            <a:spLocks noChangeArrowheads="1"/>
          </p:cNvSpPr>
          <p:nvPr/>
        </p:nvSpPr>
        <p:spPr bwMode="auto">
          <a:xfrm>
            <a:off x="4267200" y="3581400"/>
            <a:ext cx="457200" cy="268974"/>
          </a:xfrm>
          <a:prstGeom prst="rightArrow">
            <a:avLst>
              <a:gd name="adj1" fmla="val 50000"/>
              <a:gd name="adj2" fmla="val 37500"/>
            </a:avLst>
          </a:prstGeom>
          <a:gradFill rotWithShape="1">
            <a:gsLst>
              <a:gs pos="0">
                <a:srgbClr val="7AC142">
                  <a:gamma/>
                  <a:tint val="24314"/>
                  <a:invGamma/>
                </a:srgbClr>
              </a:gs>
              <a:gs pos="100000">
                <a:srgbClr val="7AC142"/>
              </a:gs>
            </a:gsLst>
            <a:lin ang="0" scaled="1"/>
          </a:gra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auto">
              <a:spcBef>
                <a:spcPts val="0"/>
              </a:spcBef>
              <a:spcAft>
                <a:spcPts val="0"/>
              </a:spcAft>
              <a:defRPr/>
            </a:pPr>
            <a:endParaRPr lang="en-CA" kern="0">
              <a:solidFill>
                <a:sysClr val="windowText" lastClr="000000"/>
              </a:solidFill>
              <a:latin typeface="Arial" panose="020B0604020202020204" pitchFamily="34" charset="0"/>
              <a:cs typeface="Arial" panose="020B0604020202020204" pitchFamily="34" charset="0"/>
            </a:endParaRPr>
          </a:p>
        </p:txBody>
      </p:sp>
      <p:sp>
        <p:nvSpPr>
          <p:cNvPr id="10" name="AutoShape 19"/>
          <p:cNvSpPr>
            <a:spLocks noChangeArrowheads="1"/>
          </p:cNvSpPr>
          <p:nvPr/>
        </p:nvSpPr>
        <p:spPr bwMode="auto">
          <a:xfrm>
            <a:off x="4267200" y="4186592"/>
            <a:ext cx="457200" cy="268974"/>
          </a:xfrm>
          <a:prstGeom prst="rightArrow">
            <a:avLst>
              <a:gd name="adj1" fmla="val 50000"/>
              <a:gd name="adj2" fmla="val 37500"/>
            </a:avLst>
          </a:prstGeom>
          <a:gradFill rotWithShape="1">
            <a:gsLst>
              <a:gs pos="0">
                <a:srgbClr val="7AC142">
                  <a:gamma/>
                  <a:tint val="24314"/>
                  <a:invGamma/>
                </a:srgbClr>
              </a:gs>
              <a:gs pos="100000">
                <a:srgbClr val="7AC142"/>
              </a:gs>
            </a:gsLst>
            <a:lin ang="0" scaled="1"/>
          </a:gra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auto">
              <a:spcBef>
                <a:spcPts val="0"/>
              </a:spcBef>
              <a:spcAft>
                <a:spcPts val="0"/>
              </a:spcAft>
              <a:defRPr/>
            </a:pPr>
            <a:endParaRPr lang="en-CA" kern="0">
              <a:solidFill>
                <a:sysClr val="windowText" lastClr="000000"/>
              </a:solidFill>
              <a:latin typeface="Arial" panose="020B0604020202020204" pitchFamily="34" charset="0"/>
              <a:cs typeface="Arial" panose="020B0604020202020204" pitchFamily="34" charset="0"/>
            </a:endParaRPr>
          </a:p>
        </p:txBody>
      </p:sp>
      <p:sp>
        <p:nvSpPr>
          <p:cNvPr id="11" name="AutoShape 20"/>
          <p:cNvSpPr>
            <a:spLocks noChangeArrowheads="1"/>
          </p:cNvSpPr>
          <p:nvPr/>
        </p:nvSpPr>
        <p:spPr bwMode="auto">
          <a:xfrm>
            <a:off x="4267200" y="4800600"/>
            <a:ext cx="457200" cy="268974"/>
          </a:xfrm>
          <a:prstGeom prst="rightArrow">
            <a:avLst>
              <a:gd name="adj1" fmla="val 50000"/>
              <a:gd name="adj2" fmla="val 37500"/>
            </a:avLst>
          </a:prstGeom>
          <a:gradFill rotWithShape="1">
            <a:gsLst>
              <a:gs pos="0">
                <a:srgbClr val="7AC142">
                  <a:gamma/>
                  <a:tint val="24314"/>
                  <a:invGamma/>
                </a:srgbClr>
              </a:gs>
              <a:gs pos="100000">
                <a:srgbClr val="7AC142"/>
              </a:gs>
            </a:gsLst>
            <a:lin ang="0" scaled="1"/>
          </a:gra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auto">
              <a:spcBef>
                <a:spcPts val="0"/>
              </a:spcBef>
              <a:spcAft>
                <a:spcPts val="0"/>
              </a:spcAft>
              <a:defRPr/>
            </a:pPr>
            <a:endParaRPr lang="en-CA" kern="0">
              <a:solidFill>
                <a:sysClr val="windowText" lastClr="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70845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92925" y="1753851"/>
            <a:ext cx="3200400" cy="1323439"/>
          </a:xfrm>
          <a:prstGeom prst="rect">
            <a:avLst/>
          </a:prstGeom>
          <a:solidFill>
            <a:srgbClr val="92D050"/>
          </a:solidFill>
        </p:spPr>
        <p:txBody>
          <a:bodyPr wrap="square" tIns="182880" bIns="182880">
            <a:spAutoFit/>
          </a:bodyPr>
          <a:lstStyle/>
          <a:p>
            <a:r>
              <a:rPr lang="en-US" sz="2000" b="1" dirty="0" smtClean="0">
                <a:solidFill>
                  <a:schemeClr val="bg1"/>
                </a:solidFill>
              </a:rPr>
              <a:t>RN Supply:</a:t>
            </a:r>
            <a:r>
              <a:rPr lang="en-US" b="1" dirty="0" smtClean="0">
                <a:solidFill>
                  <a:schemeClr val="bg1"/>
                </a:solidFill>
              </a:rPr>
              <a:t/>
            </a:r>
            <a:br>
              <a:rPr lang="en-US" b="1" dirty="0" smtClean="0">
                <a:solidFill>
                  <a:schemeClr val="bg1"/>
                </a:solidFill>
              </a:rPr>
            </a:br>
            <a:r>
              <a:rPr lang="en-US" dirty="0">
                <a:solidFill>
                  <a:schemeClr val="bg1"/>
                </a:solidFill>
              </a:rPr>
              <a:t>Likely </a:t>
            </a:r>
            <a:r>
              <a:rPr lang="en-US" sz="2400" b="1" i="1" dirty="0" smtClean="0">
                <a:solidFill>
                  <a:schemeClr val="bg1"/>
                </a:solidFill>
              </a:rPr>
              <a:t>Sufficient</a:t>
            </a:r>
            <a:r>
              <a:rPr lang="en-US" sz="2400" b="1" dirty="0" smtClean="0">
                <a:solidFill>
                  <a:schemeClr val="bg1"/>
                </a:solidFill>
              </a:rPr>
              <a:t> </a:t>
            </a:r>
            <a:r>
              <a:rPr lang="en-US" dirty="0" smtClean="0">
                <a:solidFill>
                  <a:schemeClr val="bg1"/>
                </a:solidFill>
              </a:rPr>
              <a:t>for the next 10 years</a:t>
            </a:r>
            <a:endParaRPr lang="en-US" dirty="0">
              <a:solidFill>
                <a:schemeClr val="bg1"/>
              </a:solidFill>
            </a:endParaRPr>
          </a:p>
        </p:txBody>
      </p:sp>
      <p:sp>
        <p:nvSpPr>
          <p:cNvPr id="10" name="Rectangle 9"/>
          <p:cNvSpPr/>
          <p:nvPr/>
        </p:nvSpPr>
        <p:spPr>
          <a:xfrm>
            <a:off x="292925" y="3453587"/>
            <a:ext cx="3200400" cy="1323439"/>
          </a:xfrm>
          <a:prstGeom prst="rect">
            <a:avLst/>
          </a:prstGeom>
          <a:solidFill>
            <a:srgbClr val="FF3300"/>
          </a:solidFill>
        </p:spPr>
        <p:txBody>
          <a:bodyPr wrap="square" tIns="182880" bIns="182880">
            <a:spAutoFit/>
          </a:bodyPr>
          <a:lstStyle/>
          <a:p>
            <a:r>
              <a:rPr lang="en-US" sz="2000" b="1" dirty="0" smtClean="0">
                <a:solidFill>
                  <a:schemeClr val="bg1"/>
                </a:solidFill>
              </a:rPr>
              <a:t>PCP Supply:</a:t>
            </a:r>
          </a:p>
          <a:p>
            <a:r>
              <a:rPr lang="en-US" dirty="0">
                <a:solidFill>
                  <a:schemeClr val="bg1"/>
                </a:solidFill>
              </a:rPr>
              <a:t>Likely </a:t>
            </a:r>
            <a:r>
              <a:rPr lang="en-US" sz="2400" b="1" i="1" dirty="0" smtClean="0">
                <a:solidFill>
                  <a:schemeClr val="bg1"/>
                </a:solidFill>
              </a:rPr>
              <a:t>Insufficient </a:t>
            </a:r>
            <a:r>
              <a:rPr lang="en-US" dirty="0" smtClean="0">
                <a:solidFill>
                  <a:schemeClr val="bg1"/>
                </a:solidFill>
              </a:rPr>
              <a:t>for the next 10 years</a:t>
            </a:r>
            <a:endParaRPr lang="en-US" dirty="0">
              <a:solidFill>
                <a:schemeClr val="bg1"/>
              </a:solidFill>
            </a:endParaRPr>
          </a:p>
        </p:txBody>
      </p:sp>
      <p:sp>
        <p:nvSpPr>
          <p:cNvPr id="33" name="Title 1"/>
          <p:cNvSpPr>
            <a:spLocks noGrp="1"/>
          </p:cNvSpPr>
          <p:nvPr>
            <p:ph type="title"/>
          </p:nvPr>
        </p:nvSpPr>
        <p:spPr>
          <a:xfrm>
            <a:off x="457200" y="152400"/>
            <a:ext cx="8229600" cy="990600"/>
          </a:xfrm>
        </p:spPr>
        <p:txBody>
          <a:bodyPr/>
          <a:lstStyle/>
          <a:p>
            <a:pPr eaLnBrk="1" hangingPunct="1"/>
            <a:r>
              <a:rPr lang="en-US" altLang="en-US" sz="4200" dirty="0" smtClean="0">
                <a:latin typeface="Arial" charset="0"/>
                <a:cs typeface="Arial" charset="0"/>
              </a:rPr>
              <a:t>Executive Summary</a:t>
            </a:r>
          </a:p>
        </p:txBody>
      </p:sp>
      <p:sp>
        <p:nvSpPr>
          <p:cNvPr id="34" name="Rectangle 33"/>
          <p:cNvSpPr/>
          <p:nvPr/>
        </p:nvSpPr>
        <p:spPr>
          <a:xfrm>
            <a:off x="3645724" y="1753851"/>
            <a:ext cx="5181601" cy="1323440"/>
          </a:xfrm>
          <a:prstGeom prst="rect">
            <a:avLst/>
          </a:prstGeom>
          <a:solidFill>
            <a:schemeClr val="accent3">
              <a:lumMod val="20000"/>
              <a:lumOff val="80000"/>
            </a:schemeClr>
          </a:solidFill>
        </p:spPr>
        <p:txBody>
          <a:bodyPr wrap="square" tIns="182880" bIns="182880">
            <a:noAutofit/>
          </a:bodyPr>
          <a:lstStyle/>
          <a:p>
            <a:r>
              <a:rPr lang="en-US" sz="1400" dirty="0"/>
              <a:t>Assuming that RN educational programs continue to grow, the state-level supply of RNs will more than meet the </a:t>
            </a:r>
            <a:r>
              <a:rPr lang="en-US" sz="1400" dirty="0" smtClean="0"/>
              <a:t>demand</a:t>
            </a:r>
            <a:endParaRPr lang="en-US" sz="1400" dirty="0"/>
          </a:p>
          <a:p>
            <a:endParaRPr lang="en-US" sz="1400" dirty="0"/>
          </a:p>
          <a:p>
            <a:r>
              <a:rPr lang="en-US" sz="1400" dirty="0"/>
              <a:t>Absent </a:t>
            </a:r>
            <a:r>
              <a:rPr lang="en-US" sz="1400" dirty="0" smtClean="0"/>
              <a:t>growth </a:t>
            </a:r>
            <a:r>
              <a:rPr lang="en-US" sz="1400" dirty="0"/>
              <a:t>in RN educational programs, a shortfall is </a:t>
            </a:r>
            <a:r>
              <a:rPr lang="en-US" sz="1400" dirty="0" smtClean="0"/>
              <a:t>very possible</a:t>
            </a:r>
            <a:endParaRPr lang="en-US" sz="1400" dirty="0"/>
          </a:p>
        </p:txBody>
      </p:sp>
      <p:sp>
        <p:nvSpPr>
          <p:cNvPr id="35" name="Rectangle 34"/>
          <p:cNvSpPr/>
          <p:nvPr/>
        </p:nvSpPr>
        <p:spPr>
          <a:xfrm>
            <a:off x="3645724" y="3453586"/>
            <a:ext cx="5181601" cy="1323440"/>
          </a:xfrm>
          <a:prstGeom prst="rect">
            <a:avLst/>
          </a:prstGeom>
          <a:solidFill>
            <a:srgbClr val="FCD8D4"/>
          </a:solidFill>
        </p:spPr>
        <p:txBody>
          <a:bodyPr wrap="square" tIns="91440" bIns="91440">
            <a:noAutofit/>
          </a:bodyPr>
          <a:lstStyle/>
          <a:p>
            <a:r>
              <a:rPr lang="en-US" sz="1400" dirty="0"/>
              <a:t>Unlike RNs, the current pipeline of graduates barely appears adequate to replace retirements as they occur</a:t>
            </a:r>
          </a:p>
          <a:p>
            <a:endParaRPr lang="en-US" sz="1400" dirty="0"/>
          </a:p>
          <a:p>
            <a:r>
              <a:rPr lang="en-US" sz="1400" dirty="0"/>
              <a:t>That, coupled with projected increases in demand, will result in a significant talent gap for physicians</a:t>
            </a:r>
          </a:p>
        </p:txBody>
      </p:sp>
      <p:sp>
        <p:nvSpPr>
          <p:cNvPr id="36" name="Rectangle 35"/>
          <p:cNvSpPr/>
          <p:nvPr/>
        </p:nvSpPr>
        <p:spPr>
          <a:xfrm>
            <a:off x="873825" y="5222351"/>
            <a:ext cx="7391400" cy="861774"/>
          </a:xfrm>
          <a:prstGeom prst="rect">
            <a:avLst/>
          </a:prstGeom>
          <a:solidFill>
            <a:schemeClr val="bg1">
              <a:lumMod val="50000"/>
            </a:schemeClr>
          </a:solidFill>
        </p:spPr>
        <p:txBody>
          <a:bodyPr wrap="square" tIns="182880" bIns="182880">
            <a:spAutoFit/>
          </a:bodyPr>
          <a:lstStyle/>
          <a:p>
            <a:pPr algn="ctr"/>
            <a:r>
              <a:rPr lang="en-US" sz="1600" dirty="0" smtClean="0">
                <a:solidFill>
                  <a:schemeClr val="bg1"/>
                </a:solidFill>
              </a:rPr>
              <a:t>Decreased </a:t>
            </a:r>
            <a:r>
              <a:rPr lang="en-US" sz="1600" dirty="0">
                <a:solidFill>
                  <a:schemeClr val="bg1"/>
                </a:solidFill>
              </a:rPr>
              <a:t>demand, fewer retirements, more </a:t>
            </a:r>
            <a:r>
              <a:rPr lang="en-US" sz="1600" dirty="0" smtClean="0">
                <a:solidFill>
                  <a:schemeClr val="bg1"/>
                </a:solidFill>
              </a:rPr>
              <a:t>graduates </a:t>
            </a:r>
            <a:r>
              <a:rPr lang="en-US" sz="1600" dirty="0">
                <a:solidFill>
                  <a:schemeClr val="bg1"/>
                </a:solidFill>
              </a:rPr>
              <a:t>or individuals working closer to a full FTE </a:t>
            </a:r>
            <a:r>
              <a:rPr lang="en-US" sz="1600" dirty="0" smtClean="0">
                <a:solidFill>
                  <a:schemeClr val="bg1"/>
                </a:solidFill>
              </a:rPr>
              <a:t>schedule are a few of the ways to bridge any gaps</a:t>
            </a:r>
            <a:endParaRPr lang="en-US" sz="1600" dirty="0">
              <a:solidFill>
                <a:schemeClr val="bg1"/>
              </a:solidFill>
            </a:endParaRPr>
          </a:p>
        </p:txBody>
      </p:sp>
      <p:sp>
        <p:nvSpPr>
          <p:cNvPr id="38" name="Rectangle 37"/>
          <p:cNvSpPr/>
          <p:nvPr/>
        </p:nvSpPr>
        <p:spPr>
          <a:xfrm>
            <a:off x="8915400" y="6629400"/>
            <a:ext cx="2286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fld id="{62DB2EFC-25E8-49E4-A566-6FC02C0CBCDC}" type="slidenum">
              <a:rPr lang="en-US" sz="1500" smtClean="0">
                <a:solidFill>
                  <a:schemeClr val="tx1"/>
                </a:solidFill>
                <a:latin typeface="Arial" pitchFamily="34" charset="0"/>
                <a:cs typeface="Arial" pitchFamily="34" charset="0"/>
              </a:rPr>
              <a:t>4</a:t>
            </a:fld>
            <a:endParaRPr lang="en-US" sz="15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0134651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sz="4200" dirty="0" smtClean="0">
                <a:latin typeface="Arial" charset="0"/>
                <a:cs typeface="Arial" charset="0"/>
              </a:rPr>
              <a:t>RN Existing Supply</a:t>
            </a:r>
          </a:p>
        </p:txBody>
      </p:sp>
      <p:sp>
        <p:nvSpPr>
          <p:cNvPr id="3" name="Content Placeholder 2"/>
          <p:cNvSpPr>
            <a:spLocks noGrp="1"/>
          </p:cNvSpPr>
          <p:nvPr>
            <p:ph idx="1"/>
          </p:nvPr>
        </p:nvSpPr>
        <p:spPr>
          <a:xfrm>
            <a:off x="266700" y="1600200"/>
            <a:ext cx="8763000" cy="1066800"/>
          </a:xfrm>
        </p:spPr>
        <p:txBody>
          <a:bodyPr>
            <a:normAutofit/>
          </a:bodyPr>
          <a:lstStyle/>
          <a:p>
            <a:pPr eaLnBrk="1" hangingPunct="1">
              <a:lnSpc>
                <a:spcPct val="80000"/>
              </a:lnSpc>
              <a:buSzPct val="100000"/>
              <a:defRPr/>
            </a:pPr>
            <a:r>
              <a:rPr lang="en-US" sz="2000" dirty="0" smtClean="0">
                <a:latin typeface="Arial" charset="0"/>
                <a:cs typeface="Arial" charset="0"/>
              </a:rPr>
              <a:t>Just under </a:t>
            </a:r>
            <a:r>
              <a:rPr lang="en-US" sz="2000" b="1" dirty="0" smtClean="0">
                <a:latin typeface="Arial" charset="0"/>
                <a:cs typeface="Arial" charset="0"/>
              </a:rPr>
              <a:t>16,200 FTEs are expected to permanently exit </a:t>
            </a:r>
            <a:r>
              <a:rPr lang="en-US" sz="2000" dirty="0" smtClean="0">
                <a:latin typeface="Arial" charset="0"/>
                <a:cs typeface="Arial" charset="0"/>
              </a:rPr>
              <a:t>the Minnesota RN workforce over the coming decade</a:t>
            </a:r>
          </a:p>
        </p:txBody>
      </p:sp>
      <p:sp>
        <p:nvSpPr>
          <p:cNvPr id="5" name="Rectangle 4"/>
          <p:cNvSpPr/>
          <p:nvPr/>
        </p:nvSpPr>
        <p:spPr>
          <a:xfrm>
            <a:off x="8915400" y="6629400"/>
            <a:ext cx="2286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fld id="{62DB2EFC-25E8-49E4-A566-6FC02C0CBCDC}" type="slidenum">
              <a:rPr lang="en-US" sz="1500" smtClean="0">
                <a:solidFill>
                  <a:schemeClr val="tx1"/>
                </a:solidFill>
                <a:latin typeface="Arial" pitchFamily="34" charset="0"/>
                <a:cs typeface="Arial" pitchFamily="34" charset="0"/>
              </a:rPr>
              <a:t>5</a:t>
            </a:fld>
            <a:endParaRPr lang="en-US" sz="1500" dirty="0">
              <a:solidFill>
                <a:schemeClr val="tx1"/>
              </a:solidFill>
              <a:latin typeface="Arial" pitchFamily="34" charset="0"/>
              <a:cs typeface="Arial" pitchFamily="34" charset="0"/>
            </a:endParaRPr>
          </a:p>
        </p:txBody>
      </p:sp>
      <p:graphicFrame>
        <p:nvGraphicFramePr>
          <p:cNvPr id="2" name="Chart 1"/>
          <p:cNvGraphicFramePr/>
          <p:nvPr>
            <p:extLst>
              <p:ext uri="{D42A27DB-BD31-4B8C-83A1-F6EECF244321}">
                <p14:modId xmlns:p14="http://schemas.microsoft.com/office/powerpoint/2010/main" val="3246004127"/>
              </p:ext>
            </p:extLst>
          </p:nvPr>
        </p:nvGraphicFramePr>
        <p:xfrm>
          <a:off x="457200" y="2590800"/>
          <a:ext cx="8305800" cy="41148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2048983" y="3505200"/>
            <a:ext cx="4705350" cy="307777"/>
          </a:xfrm>
          <a:prstGeom prst="rect">
            <a:avLst/>
          </a:prstGeom>
          <a:noFill/>
          <a:scene3d>
            <a:camera prst="orthographicFront">
              <a:rot lat="0" lon="0" rev="5400000"/>
            </a:camera>
            <a:lightRig rig="threePt" dir="t"/>
          </a:scene3d>
        </p:spPr>
        <p:txBody>
          <a:bodyPr wrap="square" rtlCol="0">
            <a:spAutoFit/>
          </a:bodyPr>
          <a:lstStyle/>
          <a:p>
            <a:r>
              <a:rPr lang="en-US" sz="1400" dirty="0" smtClean="0"/>
              <a:t>Full-Time Equivalents Employees (FTEs)</a:t>
            </a:r>
            <a:endParaRPr lang="en-US" sz="1400" dirty="0"/>
          </a:p>
        </p:txBody>
      </p:sp>
      <p:sp>
        <p:nvSpPr>
          <p:cNvPr id="4" name="Rounded Rectangular Callout 3"/>
          <p:cNvSpPr/>
          <p:nvPr/>
        </p:nvSpPr>
        <p:spPr>
          <a:xfrm>
            <a:off x="2015704" y="4319650"/>
            <a:ext cx="2133600" cy="914400"/>
          </a:xfrm>
          <a:prstGeom prst="wedgeRoundRectCallout">
            <a:avLst>
              <a:gd name="adj1" fmla="val -75543"/>
              <a:gd name="adj2" fmla="val -131458"/>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anose="020B0604020202020204" pitchFamily="34" charset="0"/>
                <a:cs typeface="Arial" panose="020B0604020202020204" pitchFamily="34" charset="0"/>
              </a:rPr>
              <a:t>Just over 62,000 FTEs today (not all work a full-time schedule)</a:t>
            </a:r>
            <a:endParaRPr lang="en-US" sz="1400" dirty="0">
              <a:solidFill>
                <a:schemeClr val="tx1"/>
              </a:solidFill>
              <a:latin typeface="Arial" panose="020B0604020202020204" pitchFamily="34" charset="0"/>
              <a:cs typeface="Arial" panose="020B0604020202020204" pitchFamily="34" charset="0"/>
            </a:endParaRPr>
          </a:p>
        </p:txBody>
      </p:sp>
      <p:sp>
        <p:nvSpPr>
          <p:cNvPr id="8" name="Rounded Rectangular Callout 7"/>
          <p:cNvSpPr/>
          <p:nvPr/>
        </p:nvSpPr>
        <p:spPr>
          <a:xfrm>
            <a:off x="4454104" y="2277374"/>
            <a:ext cx="4191000" cy="1057275"/>
          </a:xfrm>
          <a:prstGeom prst="wedgeRoundRectCallout">
            <a:avLst>
              <a:gd name="adj1" fmla="val -47591"/>
              <a:gd name="adj2" fmla="val 106282"/>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anose="020B0604020202020204" pitchFamily="34" charset="0"/>
                <a:cs typeface="Arial" panose="020B0604020202020204" pitchFamily="34" charset="0"/>
              </a:rPr>
              <a:t>Expected retirements are based on observed patterns and RN workforce current age profile. Between 2% and 4% leave each year. Average retirement age is just over 65.</a:t>
            </a:r>
            <a:endParaRPr lang="en-US" sz="1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200380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sz="4200" dirty="0">
                <a:latin typeface="Arial" charset="0"/>
                <a:cs typeface="Arial" charset="0"/>
              </a:rPr>
              <a:t>RN Future Supply</a:t>
            </a:r>
            <a:endParaRPr lang="en-US" altLang="en-US" sz="4200" dirty="0" smtClean="0">
              <a:latin typeface="Arial" charset="0"/>
              <a:cs typeface="Arial" charset="0"/>
            </a:endParaRPr>
          </a:p>
        </p:txBody>
      </p:sp>
      <p:sp>
        <p:nvSpPr>
          <p:cNvPr id="3" name="Content Placeholder 2"/>
          <p:cNvSpPr>
            <a:spLocks noGrp="1"/>
          </p:cNvSpPr>
          <p:nvPr>
            <p:ph idx="1"/>
          </p:nvPr>
        </p:nvSpPr>
        <p:spPr>
          <a:xfrm>
            <a:off x="266700" y="1457325"/>
            <a:ext cx="8763000" cy="1066800"/>
          </a:xfrm>
        </p:spPr>
        <p:txBody>
          <a:bodyPr>
            <a:normAutofit fontScale="92500"/>
          </a:bodyPr>
          <a:lstStyle/>
          <a:p>
            <a:pPr eaLnBrk="1" hangingPunct="1">
              <a:lnSpc>
                <a:spcPct val="80000"/>
              </a:lnSpc>
              <a:buSzPct val="100000"/>
              <a:defRPr/>
            </a:pPr>
            <a:r>
              <a:rPr lang="en-US" sz="2200" dirty="0">
                <a:latin typeface="Arial" charset="0"/>
                <a:cs typeface="Arial" charset="0"/>
              </a:rPr>
              <a:t>R</a:t>
            </a:r>
            <a:r>
              <a:rPr lang="en-US" sz="2200" dirty="0" smtClean="0">
                <a:latin typeface="Arial" charset="0"/>
                <a:cs typeface="Arial" charset="0"/>
              </a:rPr>
              <a:t>oughly </a:t>
            </a:r>
            <a:r>
              <a:rPr lang="en-US" sz="2200" b="1" dirty="0" smtClean="0">
                <a:latin typeface="Arial" charset="0"/>
                <a:cs typeface="Arial" charset="0"/>
              </a:rPr>
              <a:t>31,400 new RN FTEs are expected to enter </a:t>
            </a:r>
            <a:r>
              <a:rPr lang="en-US" sz="2200" dirty="0" smtClean="0">
                <a:latin typeface="Arial" charset="0"/>
                <a:cs typeface="Arial" charset="0"/>
              </a:rPr>
              <a:t>the </a:t>
            </a:r>
            <a:r>
              <a:rPr lang="en-US" sz="2200" dirty="0">
                <a:latin typeface="Arial" charset="0"/>
                <a:cs typeface="Arial" charset="0"/>
              </a:rPr>
              <a:t>Minnesota workforce </a:t>
            </a:r>
            <a:r>
              <a:rPr lang="en-US" sz="2200" dirty="0" smtClean="0">
                <a:latin typeface="Arial" charset="0"/>
                <a:cs typeface="Arial" charset="0"/>
              </a:rPr>
              <a:t>over the next decade</a:t>
            </a:r>
          </a:p>
          <a:p>
            <a:pPr eaLnBrk="1" hangingPunct="1">
              <a:lnSpc>
                <a:spcPct val="80000"/>
              </a:lnSpc>
              <a:buSzPct val="100000"/>
              <a:defRPr/>
            </a:pPr>
            <a:r>
              <a:rPr lang="en-US" sz="2200" dirty="0" smtClean="0">
                <a:latin typeface="Arial" charset="0"/>
                <a:cs typeface="Arial" charset="0"/>
              </a:rPr>
              <a:t>Based </a:t>
            </a:r>
            <a:r>
              <a:rPr lang="en-US" sz="2200" dirty="0">
                <a:latin typeface="Arial" charset="0"/>
                <a:cs typeface="Arial" charset="0"/>
              </a:rPr>
              <a:t>on </a:t>
            </a:r>
            <a:r>
              <a:rPr lang="en-US" sz="2200" dirty="0" smtClean="0">
                <a:latin typeface="Arial" charset="0"/>
                <a:cs typeface="Arial" charset="0"/>
              </a:rPr>
              <a:t>a 3.8% annual </a:t>
            </a:r>
            <a:r>
              <a:rPr lang="en-US" sz="2200" dirty="0">
                <a:latin typeface="Arial" charset="0"/>
                <a:cs typeface="Arial" charset="0"/>
              </a:rPr>
              <a:t>growth rate in </a:t>
            </a:r>
            <a:r>
              <a:rPr lang="en-US" sz="2200" dirty="0" smtClean="0">
                <a:latin typeface="Arial" charset="0"/>
                <a:cs typeface="Arial" charset="0"/>
              </a:rPr>
              <a:t>Minnesota educational programs</a:t>
            </a:r>
          </a:p>
        </p:txBody>
      </p:sp>
      <p:sp>
        <p:nvSpPr>
          <p:cNvPr id="5" name="Rectangle 4"/>
          <p:cNvSpPr/>
          <p:nvPr/>
        </p:nvSpPr>
        <p:spPr>
          <a:xfrm>
            <a:off x="8915400" y="6629400"/>
            <a:ext cx="2286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fld id="{62DB2EFC-25E8-49E4-A566-6FC02C0CBCDC}" type="slidenum">
              <a:rPr lang="en-US" sz="1500" smtClean="0">
                <a:solidFill>
                  <a:schemeClr val="tx1"/>
                </a:solidFill>
                <a:latin typeface="Arial" pitchFamily="34" charset="0"/>
                <a:cs typeface="Arial" pitchFamily="34" charset="0"/>
              </a:rPr>
              <a:t>6</a:t>
            </a:fld>
            <a:endParaRPr lang="en-US" sz="1500" dirty="0">
              <a:solidFill>
                <a:schemeClr val="tx1"/>
              </a:solidFill>
              <a:latin typeface="Arial" pitchFamily="34" charset="0"/>
              <a:cs typeface="Arial" pitchFamily="34" charset="0"/>
            </a:endParaRPr>
          </a:p>
        </p:txBody>
      </p:sp>
      <p:graphicFrame>
        <p:nvGraphicFramePr>
          <p:cNvPr id="2" name="Chart 1"/>
          <p:cNvGraphicFramePr/>
          <p:nvPr>
            <p:extLst>
              <p:ext uri="{D42A27DB-BD31-4B8C-83A1-F6EECF244321}">
                <p14:modId xmlns:p14="http://schemas.microsoft.com/office/powerpoint/2010/main" val="2440112787"/>
              </p:ext>
            </p:extLst>
          </p:nvPr>
        </p:nvGraphicFramePr>
        <p:xfrm>
          <a:off x="457200" y="2590800"/>
          <a:ext cx="8305800" cy="41148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2048983" y="3505200"/>
            <a:ext cx="4705350" cy="307777"/>
          </a:xfrm>
          <a:prstGeom prst="rect">
            <a:avLst/>
          </a:prstGeom>
          <a:noFill/>
          <a:scene3d>
            <a:camera prst="orthographicFront">
              <a:rot lat="0" lon="0" rev="5400000"/>
            </a:camera>
            <a:lightRig rig="threePt" dir="t"/>
          </a:scene3d>
        </p:spPr>
        <p:txBody>
          <a:bodyPr wrap="square" rtlCol="0">
            <a:spAutoFit/>
          </a:bodyPr>
          <a:lstStyle/>
          <a:p>
            <a:r>
              <a:rPr lang="en-US" sz="1400" dirty="0" smtClean="0"/>
              <a:t>Full-Time Equivalents Employees (FTEs)</a:t>
            </a:r>
            <a:endParaRPr lang="en-US" sz="1400" dirty="0"/>
          </a:p>
        </p:txBody>
      </p:sp>
      <p:sp>
        <p:nvSpPr>
          <p:cNvPr id="7" name="Rounded Rectangular Callout 6"/>
          <p:cNvSpPr/>
          <p:nvPr/>
        </p:nvSpPr>
        <p:spPr>
          <a:xfrm>
            <a:off x="1905000" y="4914001"/>
            <a:ext cx="2133600" cy="609600"/>
          </a:xfrm>
          <a:prstGeom prst="wedgeRoundRectCallout">
            <a:avLst>
              <a:gd name="adj1" fmla="val -47865"/>
              <a:gd name="adj2" fmla="val 158125"/>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anose="020B0604020202020204" pitchFamily="34" charset="0"/>
                <a:cs typeface="Arial" panose="020B0604020202020204" pitchFamily="34" charset="0"/>
              </a:rPr>
              <a:t>Starting FTE adjusted class size of 2,640 RNs</a:t>
            </a:r>
            <a:endParaRPr lang="en-US" sz="1400" dirty="0">
              <a:solidFill>
                <a:schemeClr val="tx1"/>
              </a:solidFill>
              <a:latin typeface="Arial" panose="020B0604020202020204" pitchFamily="34" charset="0"/>
              <a:cs typeface="Arial" panose="020B0604020202020204" pitchFamily="34" charset="0"/>
            </a:endParaRPr>
          </a:p>
        </p:txBody>
      </p:sp>
      <p:sp>
        <p:nvSpPr>
          <p:cNvPr id="8" name="Rounded Rectangular Callout 7"/>
          <p:cNvSpPr/>
          <p:nvPr/>
        </p:nvSpPr>
        <p:spPr>
          <a:xfrm>
            <a:off x="6629400" y="5334000"/>
            <a:ext cx="2133600" cy="609600"/>
          </a:xfrm>
          <a:prstGeom prst="wedgeRoundRectCallout">
            <a:avLst>
              <a:gd name="adj1" fmla="val -36258"/>
              <a:gd name="adj2" fmla="val 81563"/>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anose="020B0604020202020204" pitchFamily="34" charset="0"/>
                <a:cs typeface="Arial" panose="020B0604020202020204" pitchFamily="34" charset="0"/>
              </a:rPr>
              <a:t>Ending FTE adjusted class size of 3,700 RNs</a:t>
            </a:r>
            <a:endParaRPr lang="en-US" sz="1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103564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sz="4200" dirty="0" smtClean="0">
                <a:latin typeface="Arial" charset="0"/>
                <a:cs typeface="Arial" charset="0"/>
              </a:rPr>
              <a:t>RN Projected Surplus</a:t>
            </a:r>
          </a:p>
        </p:txBody>
      </p:sp>
      <p:sp>
        <p:nvSpPr>
          <p:cNvPr id="3" name="Content Placeholder 2"/>
          <p:cNvSpPr>
            <a:spLocks noGrp="1"/>
          </p:cNvSpPr>
          <p:nvPr>
            <p:ph idx="1"/>
          </p:nvPr>
        </p:nvSpPr>
        <p:spPr>
          <a:xfrm>
            <a:off x="266700" y="1524000"/>
            <a:ext cx="8763000" cy="1066800"/>
          </a:xfrm>
        </p:spPr>
        <p:txBody>
          <a:bodyPr>
            <a:normAutofit/>
          </a:bodyPr>
          <a:lstStyle/>
          <a:p>
            <a:pPr eaLnBrk="1" hangingPunct="1">
              <a:lnSpc>
                <a:spcPct val="80000"/>
              </a:lnSpc>
              <a:buSzPct val="100000"/>
              <a:defRPr/>
            </a:pPr>
            <a:r>
              <a:rPr lang="en-US" sz="2000" dirty="0" smtClean="0">
                <a:latin typeface="Arial" charset="0"/>
                <a:cs typeface="Arial" charset="0"/>
              </a:rPr>
              <a:t>A cumulative </a:t>
            </a:r>
            <a:r>
              <a:rPr lang="en-US" sz="2000" b="1" dirty="0" smtClean="0">
                <a:latin typeface="Arial" charset="0"/>
                <a:cs typeface="Arial" charset="0"/>
              </a:rPr>
              <a:t>surplus of roughly 1,600 RN FTEs</a:t>
            </a:r>
            <a:r>
              <a:rPr lang="en-US" sz="2000" dirty="0" smtClean="0">
                <a:latin typeface="Arial" charset="0"/>
                <a:cs typeface="Arial" charset="0"/>
              </a:rPr>
              <a:t> </a:t>
            </a:r>
            <a:r>
              <a:rPr lang="en-US" sz="2000" dirty="0">
                <a:latin typeface="Arial" charset="0"/>
                <a:cs typeface="Arial" charset="0"/>
              </a:rPr>
              <a:t>is projected </a:t>
            </a:r>
            <a:r>
              <a:rPr lang="en-US" sz="2000" dirty="0" smtClean="0">
                <a:latin typeface="Arial" charset="0"/>
                <a:cs typeface="Arial" charset="0"/>
              </a:rPr>
              <a:t>for the Minnesota workforce by 2024</a:t>
            </a:r>
          </a:p>
        </p:txBody>
      </p:sp>
      <p:sp>
        <p:nvSpPr>
          <p:cNvPr id="5" name="Rectangle 4"/>
          <p:cNvSpPr/>
          <p:nvPr/>
        </p:nvSpPr>
        <p:spPr>
          <a:xfrm>
            <a:off x="8915400" y="6629400"/>
            <a:ext cx="2286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fld id="{62DB2EFC-25E8-49E4-A566-6FC02C0CBCDC}" type="slidenum">
              <a:rPr lang="en-US" sz="1500" smtClean="0">
                <a:solidFill>
                  <a:schemeClr val="tx1"/>
                </a:solidFill>
                <a:latin typeface="Arial" pitchFamily="34" charset="0"/>
                <a:cs typeface="Arial" pitchFamily="34" charset="0"/>
              </a:rPr>
              <a:t>7</a:t>
            </a:fld>
            <a:endParaRPr lang="en-US" sz="1500" dirty="0">
              <a:solidFill>
                <a:schemeClr val="tx1"/>
              </a:solidFill>
              <a:latin typeface="Arial" pitchFamily="34" charset="0"/>
              <a:cs typeface="Arial" pitchFamily="34" charset="0"/>
            </a:endParaRPr>
          </a:p>
        </p:txBody>
      </p:sp>
      <p:graphicFrame>
        <p:nvGraphicFramePr>
          <p:cNvPr id="2" name="Chart 1"/>
          <p:cNvGraphicFramePr/>
          <p:nvPr>
            <p:extLst>
              <p:ext uri="{D42A27DB-BD31-4B8C-83A1-F6EECF244321}">
                <p14:modId xmlns:p14="http://schemas.microsoft.com/office/powerpoint/2010/main" val="422717463"/>
              </p:ext>
            </p:extLst>
          </p:nvPr>
        </p:nvGraphicFramePr>
        <p:xfrm>
          <a:off x="457200" y="2590800"/>
          <a:ext cx="8305800" cy="41148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2048983" y="3505200"/>
            <a:ext cx="4705350" cy="307777"/>
          </a:xfrm>
          <a:prstGeom prst="rect">
            <a:avLst/>
          </a:prstGeom>
          <a:noFill/>
          <a:scene3d>
            <a:camera prst="orthographicFront">
              <a:rot lat="0" lon="0" rev="5400000"/>
            </a:camera>
            <a:lightRig rig="threePt" dir="t"/>
          </a:scene3d>
        </p:spPr>
        <p:txBody>
          <a:bodyPr wrap="square" rtlCol="0">
            <a:spAutoFit/>
          </a:bodyPr>
          <a:lstStyle/>
          <a:p>
            <a:r>
              <a:rPr lang="en-US" sz="1400" dirty="0" smtClean="0"/>
              <a:t>Full-Time Equivalents Employees (FTEs)</a:t>
            </a:r>
            <a:endParaRPr lang="en-US" sz="1400" dirty="0"/>
          </a:p>
        </p:txBody>
      </p:sp>
      <p:sp>
        <p:nvSpPr>
          <p:cNvPr id="8" name="Rounded Rectangular Callout 7"/>
          <p:cNvSpPr/>
          <p:nvPr/>
        </p:nvSpPr>
        <p:spPr>
          <a:xfrm>
            <a:off x="7239000" y="2169225"/>
            <a:ext cx="1219200" cy="762000"/>
          </a:xfrm>
          <a:prstGeom prst="wedgeRoundRectCallout">
            <a:avLst>
              <a:gd name="adj1" fmla="val -74650"/>
              <a:gd name="adj2" fmla="val 44584"/>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anose="020B0604020202020204" pitchFamily="34" charset="0"/>
                <a:cs typeface="Arial" panose="020B0604020202020204" pitchFamily="34" charset="0"/>
              </a:rPr>
              <a:t>Supply exceeds demand</a:t>
            </a:r>
            <a:endParaRPr lang="en-US" sz="1400" dirty="0">
              <a:solidFill>
                <a:schemeClr val="tx1"/>
              </a:solidFill>
              <a:latin typeface="Arial" panose="020B0604020202020204" pitchFamily="34" charset="0"/>
              <a:cs typeface="Arial" panose="020B0604020202020204" pitchFamily="34" charset="0"/>
            </a:endParaRPr>
          </a:p>
        </p:txBody>
      </p:sp>
      <p:sp>
        <p:nvSpPr>
          <p:cNvPr id="4" name="Right Brace 3"/>
          <p:cNvSpPr/>
          <p:nvPr/>
        </p:nvSpPr>
        <p:spPr>
          <a:xfrm>
            <a:off x="6867525" y="2819275"/>
            <a:ext cx="45719" cy="1524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Rounded Rectangular Callout 9"/>
          <p:cNvSpPr/>
          <p:nvPr/>
        </p:nvSpPr>
        <p:spPr>
          <a:xfrm>
            <a:off x="2743200" y="3862450"/>
            <a:ext cx="2971800" cy="838200"/>
          </a:xfrm>
          <a:prstGeom prst="wedgeRoundRectCallout">
            <a:avLst>
              <a:gd name="adj1" fmla="val -2775"/>
              <a:gd name="adj2" fmla="val -119166"/>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anose="020B0604020202020204" pitchFamily="34" charset="0"/>
                <a:cs typeface="Arial" panose="020B0604020202020204" pitchFamily="34" charset="0"/>
              </a:rPr>
              <a:t>Based on a constant, smooth 2% growth rate aggregate </a:t>
            </a:r>
            <a:r>
              <a:rPr lang="en-US" sz="1400" i="1" dirty="0" smtClean="0">
                <a:solidFill>
                  <a:schemeClr val="tx1"/>
                </a:solidFill>
                <a:latin typeface="Arial" panose="020B0604020202020204" pitchFamily="34" charset="0"/>
                <a:cs typeface="Arial" panose="020B0604020202020204" pitchFamily="34" charset="0"/>
              </a:rPr>
              <a:t>needs will increase by nearly 13,600 FTEs.</a:t>
            </a:r>
            <a:endParaRPr lang="en-US" sz="1400" i="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272256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1360690" y="4470101"/>
            <a:ext cx="5981700" cy="1781175"/>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1365997" y="2677633"/>
            <a:ext cx="5981700" cy="1781175"/>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Chart 1"/>
          <p:cNvGraphicFramePr/>
          <p:nvPr>
            <p:extLst>
              <p:ext uri="{D42A27DB-BD31-4B8C-83A1-F6EECF244321}">
                <p14:modId xmlns:p14="http://schemas.microsoft.com/office/powerpoint/2010/main" val="3233609346"/>
              </p:ext>
            </p:extLst>
          </p:nvPr>
        </p:nvGraphicFramePr>
        <p:xfrm>
          <a:off x="620233" y="2514600"/>
          <a:ext cx="8305800" cy="4114800"/>
        </p:xfrm>
        <a:graphic>
          <a:graphicData uri="http://schemas.openxmlformats.org/drawingml/2006/chart">
            <c:chart xmlns:c="http://schemas.openxmlformats.org/drawingml/2006/chart" xmlns:r="http://schemas.openxmlformats.org/officeDocument/2006/relationships" r:id="rId2"/>
          </a:graphicData>
        </a:graphic>
      </p:graphicFrame>
      <p:sp>
        <p:nvSpPr>
          <p:cNvPr id="4098" name="Title 1"/>
          <p:cNvSpPr>
            <a:spLocks noGrp="1"/>
          </p:cNvSpPr>
          <p:nvPr>
            <p:ph type="title"/>
          </p:nvPr>
        </p:nvSpPr>
        <p:spPr/>
        <p:txBody>
          <a:bodyPr/>
          <a:lstStyle/>
          <a:p>
            <a:pPr eaLnBrk="1" hangingPunct="1"/>
            <a:r>
              <a:rPr lang="en-US" altLang="en-US" sz="4200" dirty="0" smtClean="0">
                <a:latin typeface="Arial" charset="0"/>
                <a:cs typeface="Arial" charset="0"/>
              </a:rPr>
              <a:t>RN Alternative Projections</a:t>
            </a:r>
          </a:p>
        </p:txBody>
      </p:sp>
      <p:sp>
        <p:nvSpPr>
          <p:cNvPr id="3" name="Content Placeholder 2"/>
          <p:cNvSpPr>
            <a:spLocks noGrp="1"/>
          </p:cNvSpPr>
          <p:nvPr>
            <p:ph idx="1"/>
          </p:nvPr>
        </p:nvSpPr>
        <p:spPr>
          <a:xfrm>
            <a:off x="11875" y="1447800"/>
            <a:ext cx="9144000" cy="1066800"/>
          </a:xfrm>
        </p:spPr>
        <p:txBody>
          <a:bodyPr>
            <a:normAutofit fontScale="92500" lnSpcReduction="10000"/>
          </a:bodyPr>
          <a:lstStyle/>
          <a:p>
            <a:pPr eaLnBrk="1" hangingPunct="1">
              <a:lnSpc>
                <a:spcPct val="80000"/>
              </a:lnSpc>
              <a:buSzPct val="100000"/>
              <a:defRPr/>
            </a:pPr>
            <a:r>
              <a:rPr lang="en-US" sz="1900" dirty="0" smtClean="0">
                <a:latin typeface="Arial" charset="0"/>
                <a:cs typeface="Arial" charset="0"/>
              </a:rPr>
              <a:t>The sensitivity to a few key variables are presented in three alternative scenarios:</a:t>
            </a:r>
          </a:p>
          <a:p>
            <a:pPr lvl="1" eaLnBrk="1" hangingPunct="1">
              <a:lnSpc>
                <a:spcPct val="80000"/>
              </a:lnSpc>
              <a:buSzPct val="100000"/>
              <a:defRPr/>
            </a:pPr>
            <a:r>
              <a:rPr lang="en-US" sz="1800" b="1" dirty="0" smtClean="0">
                <a:latin typeface="Arial" charset="0"/>
                <a:cs typeface="Arial" charset="0"/>
              </a:rPr>
              <a:t>Greater FTE utilization </a:t>
            </a:r>
            <a:r>
              <a:rPr lang="en-US" sz="1800" dirty="0" smtClean="0">
                <a:latin typeface="Arial" charset="0"/>
                <a:cs typeface="Arial" charset="0"/>
              </a:rPr>
              <a:t>= New graduates work a 0.90 FTE schedule vs. 0.85</a:t>
            </a:r>
          </a:p>
          <a:p>
            <a:pPr lvl="1" eaLnBrk="1" hangingPunct="1">
              <a:lnSpc>
                <a:spcPct val="80000"/>
              </a:lnSpc>
              <a:buSzPct val="100000"/>
              <a:defRPr/>
            </a:pPr>
            <a:r>
              <a:rPr lang="en-US" sz="1800" b="1" dirty="0" smtClean="0">
                <a:latin typeface="Arial" charset="0"/>
                <a:cs typeface="Arial" charset="0"/>
              </a:rPr>
              <a:t>Doubled retirements </a:t>
            </a:r>
            <a:r>
              <a:rPr lang="en-US" sz="1800" dirty="0" smtClean="0">
                <a:latin typeface="Arial" charset="0"/>
                <a:cs typeface="Arial" charset="0"/>
              </a:rPr>
              <a:t>= Expected pace of retirements doubles in all future years</a:t>
            </a:r>
          </a:p>
          <a:p>
            <a:pPr lvl="1" eaLnBrk="1" hangingPunct="1">
              <a:lnSpc>
                <a:spcPct val="80000"/>
              </a:lnSpc>
              <a:buSzPct val="100000"/>
              <a:defRPr/>
            </a:pPr>
            <a:r>
              <a:rPr lang="en-US" sz="1800" b="1" dirty="0" smtClean="0">
                <a:latin typeface="Arial" charset="0"/>
                <a:cs typeface="Arial" charset="0"/>
              </a:rPr>
              <a:t>Flat supply </a:t>
            </a:r>
            <a:r>
              <a:rPr lang="en-US" sz="1800" dirty="0" smtClean="0">
                <a:latin typeface="Arial" charset="0"/>
                <a:cs typeface="Arial" charset="0"/>
              </a:rPr>
              <a:t>= New graduate class sizes stay at 2014 levels for all future years</a:t>
            </a:r>
          </a:p>
        </p:txBody>
      </p:sp>
      <p:sp>
        <p:nvSpPr>
          <p:cNvPr id="5" name="Rectangle 4"/>
          <p:cNvSpPr/>
          <p:nvPr/>
        </p:nvSpPr>
        <p:spPr>
          <a:xfrm>
            <a:off x="8915400" y="6629400"/>
            <a:ext cx="2286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fld id="{62DB2EFC-25E8-49E4-A566-6FC02C0CBCDC}" type="slidenum">
              <a:rPr lang="en-US" sz="1500" smtClean="0">
                <a:solidFill>
                  <a:schemeClr val="tx1"/>
                </a:solidFill>
                <a:latin typeface="Arial" pitchFamily="34" charset="0"/>
                <a:cs typeface="Arial" pitchFamily="34" charset="0"/>
              </a:rPr>
              <a:t>8</a:t>
            </a:fld>
            <a:endParaRPr lang="en-US" sz="1500" dirty="0">
              <a:solidFill>
                <a:schemeClr val="tx1"/>
              </a:solidFill>
              <a:latin typeface="Arial" pitchFamily="34" charset="0"/>
              <a:cs typeface="Arial" pitchFamily="34" charset="0"/>
            </a:endParaRPr>
          </a:p>
        </p:txBody>
      </p:sp>
      <p:sp>
        <p:nvSpPr>
          <p:cNvPr id="4" name="TextBox 3"/>
          <p:cNvSpPr txBox="1"/>
          <p:nvPr/>
        </p:nvSpPr>
        <p:spPr>
          <a:xfrm>
            <a:off x="-57150" y="3200400"/>
            <a:ext cx="1047750" cy="338554"/>
          </a:xfrm>
          <a:prstGeom prst="rect">
            <a:avLst/>
          </a:prstGeom>
          <a:noFill/>
          <a:scene3d>
            <a:camera prst="orthographicFront">
              <a:rot lat="0" lon="0" rev="5400000"/>
            </a:camera>
            <a:lightRig rig="threePt" dir="t"/>
          </a:scene3d>
        </p:spPr>
        <p:txBody>
          <a:bodyPr wrap="square" rtlCol="0">
            <a:spAutoFit/>
          </a:bodyPr>
          <a:lstStyle/>
          <a:p>
            <a:r>
              <a:rPr lang="en-US" sz="1600" dirty="0" smtClean="0"/>
              <a:t>Surplus</a:t>
            </a:r>
            <a:endParaRPr lang="en-US" sz="1600" dirty="0"/>
          </a:p>
        </p:txBody>
      </p:sp>
      <p:sp>
        <p:nvSpPr>
          <p:cNvPr id="8" name="TextBox 7"/>
          <p:cNvSpPr txBox="1"/>
          <p:nvPr/>
        </p:nvSpPr>
        <p:spPr>
          <a:xfrm>
            <a:off x="-133350" y="5029200"/>
            <a:ext cx="1200150" cy="338554"/>
          </a:xfrm>
          <a:prstGeom prst="rect">
            <a:avLst/>
          </a:prstGeom>
          <a:noFill/>
          <a:scene3d>
            <a:camera prst="orthographicFront">
              <a:rot lat="0" lon="0" rev="5400000"/>
            </a:camera>
            <a:lightRig rig="threePt" dir="t"/>
          </a:scene3d>
        </p:spPr>
        <p:txBody>
          <a:bodyPr wrap="square" rtlCol="0">
            <a:spAutoFit/>
          </a:bodyPr>
          <a:lstStyle/>
          <a:p>
            <a:r>
              <a:rPr lang="en-US" sz="1600" dirty="0" smtClean="0"/>
              <a:t>Shortage</a:t>
            </a:r>
            <a:endParaRPr lang="en-US" sz="1600" dirty="0"/>
          </a:p>
        </p:txBody>
      </p:sp>
      <p:sp>
        <p:nvSpPr>
          <p:cNvPr id="11" name="TextBox 10"/>
          <p:cNvSpPr txBox="1"/>
          <p:nvPr/>
        </p:nvSpPr>
        <p:spPr>
          <a:xfrm>
            <a:off x="-2135816" y="3578423"/>
            <a:ext cx="4705350" cy="307777"/>
          </a:xfrm>
          <a:prstGeom prst="rect">
            <a:avLst/>
          </a:prstGeom>
          <a:noFill/>
          <a:scene3d>
            <a:camera prst="orthographicFront">
              <a:rot lat="0" lon="0" rev="5400000"/>
            </a:camera>
            <a:lightRig rig="threePt" dir="t"/>
          </a:scene3d>
        </p:spPr>
        <p:txBody>
          <a:bodyPr wrap="square" rtlCol="0">
            <a:spAutoFit/>
          </a:bodyPr>
          <a:lstStyle/>
          <a:p>
            <a:r>
              <a:rPr lang="en-US" sz="1400" dirty="0" smtClean="0"/>
              <a:t>Full-Time Equivalents Employees (FTEs)</a:t>
            </a:r>
            <a:endParaRPr lang="en-US" sz="1400" dirty="0"/>
          </a:p>
        </p:txBody>
      </p:sp>
    </p:spTree>
    <p:extLst>
      <p:ext uri="{BB962C8B-B14F-4D97-AF65-F5344CB8AC3E}">
        <p14:creationId xmlns:p14="http://schemas.microsoft.com/office/powerpoint/2010/main" val="2026848917"/>
      </p:ext>
    </p:extLst>
  </p:cSld>
  <p:clrMapOvr>
    <a:masterClrMapping/>
  </p:clrMapOvr>
  <p:timing>
    <p:tnLst>
      <p:par>
        <p:cTn id="1" dur="indefinite" restart="never" nodeType="tmRoot"/>
      </p:par>
    </p:tnLst>
  </p:timing>
</p:sld>
</file>

<file path=ppt/theme/theme1.xml><?xml version="1.0" encoding="utf-8"?>
<a:theme xmlns:a="http://schemas.openxmlformats.org/drawingml/2006/main" name="MHA Template Presentation ADDYOUROWNPHOT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MHA Template Presentation ADDYOUROWNPHOTO</Template>
  <TotalTime>13142</TotalTime>
  <Words>3918</Words>
  <Application>Microsoft Office PowerPoint</Application>
  <PresentationFormat>On-screen Show (4:3)</PresentationFormat>
  <Paragraphs>565</Paragraphs>
  <Slides>29</Slides>
  <Notes>1</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MHA Template Presentation ADDYOUROWNPHOTO</vt:lpstr>
      <vt:lpstr>Registered Nurses and Primary Care Physicians:</vt:lpstr>
      <vt:lpstr>Contents</vt:lpstr>
      <vt:lpstr>Introduction</vt:lpstr>
      <vt:lpstr>About This Study</vt:lpstr>
      <vt:lpstr>Executive Summary</vt:lpstr>
      <vt:lpstr>RN Existing Supply</vt:lpstr>
      <vt:lpstr>RN Future Supply</vt:lpstr>
      <vt:lpstr>RN Projected Surplus</vt:lpstr>
      <vt:lpstr>RN Alternative Projections</vt:lpstr>
      <vt:lpstr>PCP Existing Supply</vt:lpstr>
      <vt:lpstr>PCP Future Supply</vt:lpstr>
      <vt:lpstr>PCP Projected Shortfall</vt:lpstr>
      <vt:lpstr>PCP Alternative Projections</vt:lpstr>
      <vt:lpstr>Summary Findings</vt:lpstr>
      <vt:lpstr>Appendix</vt:lpstr>
      <vt:lpstr>Key Methods and Assumptions</vt:lpstr>
      <vt:lpstr>RN Current Workforce Supply</vt:lpstr>
      <vt:lpstr>RN New Graduates</vt:lpstr>
      <vt:lpstr>RN Labor Demand/Needs</vt:lpstr>
      <vt:lpstr>RN Data Trending</vt:lpstr>
      <vt:lpstr>RN Workforce Exit Assumptions</vt:lpstr>
      <vt:lpstr>PCP Current Workforce Supply</vt:lpstr>
      <vt:lpstr>PCP New Graduates</vt:lpstr>
      <vt:lpstr>PCP Labor Demand/Needs</vt:lpstr>
      <vt:lpstr>PCP Data Trending</vt:lpstr>
      <vt:lpstr>PCP Workforce Exit Assumptions</vt:lpstr>
      <vt:lpstr>Data Sources: RNs</vt:lpstr>
      <vt:lpstr>Data Sources: PCPs</vt:lpstr>
      <vt:lpstr>Definitions</vt:lpstr>
    </vt:vector>
  </TitlesOfParts>
  <Company>MCCA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MHA Workforce Planning Tool</dc:title>
  <dc:creator>Towers Watson</dc:creator>
  <cp:lastModifiedBy>Jamie Hyland</cp:lastModifiedBy>
  <cp:revision>1379</cp:revision>
  <cp:lastPrinted>2014-07-18T03:23:24Z</cp:lastPrinted>
  <dcterms:created xsi:type="dcterms:W3CDTF">2013-04-12T18:01:50Z</dcterms:created>
  <dcterms:modified xsi:type="dcterms:W3CDTF">2014-08-26T15:02:58Z</dcterms:modified>
</cp:coreProperties>
</file>